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84"/>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2728" r:id="rId47"/>
    <p:sldId id="141168474" r:id="rId48"/>
    <p:sldId id="141168475" r:id="rId49"/>
    <p:sldId id="141168479" r:id="rId50"/>
    <p:sldId id="141168478" r:id="rId51"/>
    <p:sldId id="141168477" r:id="rId52"/>
    <p:sldId id="141168476" r:id="rId53"/>
    <p:sldId id="141168480" r:id="rId54"/>
    <p:sldId id="2725" r:id="rId55"/>
    <p:sldId id="2719" r:id="rId56"/>
    <p:sldId id="2716" r:id="rId57"/>
    <p:sldId id="141168481" r:id="rId58"/>
    <p:sldId id="2701" r:id="rId59"/>
    <p:sldId id="2702" r:id="rId60"/>
    <p:sldId id="259" r:id="rId61"/>
    <p:sldId id="2718" r:id="rId62"/>
    <p:sldId id="2717" r:id="rId63"/>
    <p:sldId id="2704" r:id="rId64"/>
    <p:sldId id="2713" r:id="rId65"/>
    <p:sldId id="2712" r:id="rId66"/>
    <p:sldId id="2714" r:id="rId67"/>
    <p:sldId id="2715" r:id="rId68"/>
    <p:sldId id="2724" r:id="rId69"/>
    <p:sldId id="257" r:id="rId70"/>
    <p:sldId id="2710" r:id="rId71"/>
    <p:sldId id="2703" r:id="rId72"/>
    <p:sldId id="141168482" r:id="rId73"/>
    <p:sldId id="2706" r:id="rId74"/>
    <p:sldId id="2707" r:id="rId75"/>
    <p:sldId id="2708" r:id="rId76"/>
    <p:sldId id="258" r:id="rId77"/>
    <p:sldId id="267" r:id="rId78"/>
    <p:sldId id="2806" r:id="rId79"/>
    <p:sldId id="2729" r:id="rId80"/>
    <p:sldId id="2797" r:id="rId81"/>
    <p:sldId id="2730" r:id="rId82"/>
    <p:sldId id="287" r:id="rId83"/>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1B44A7"/>
    <a:srgbClr val="FF5BD0"/>
    <a:srgbClr val="9D381C"/>
    <a:srgbClr val="B4FFB2"/>
    <a:srgbClr val="00813C"/>
    <a:srgbClr val="EC5798"/>
    <a:srgbClr val="D7FBC8"/>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44" autoAdjust="0"/>
    <p:restoredTop sz="87795" autoAdjust="0"/>
  </p:normalViewPr>
  <p:slideViewPr>
    <p:cSldViewPr snapToGrid="0">
      <p:cViewPr varScale="1">
        <p:scale>
          <a:sx n="70" d="100"/>
          <a:sy n="70" d="100"/>
        </p:scale>
        <p:origin x="696" y="19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9/19/19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349473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3157497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76</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81</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9/19/19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3.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690821"/>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0" idx="0"/>
            <a:endCxn id="44" idx="3"/>
          </p:cNvCxnSpPr>
          <p:nvPr/>
        </p:nvCxnSpPr>
        <p:spPr>
          <a:xfrm rot="16200000" flipV="1">
            <a:off x="3341311" y="1243830"/>
            <a:ext cx="1204298" cy="312353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45</a:t>
            </a:fld>
            <a:endParaRPr lang="en-US"/>
          </a:p>
        </p:txBody>
      </p:sp>
    </p:spTree>
    <p:extLst>
      <p:ext uri="{BB962C8B-B14F-4D97-AF65-F5344CB8AC3E}">
        <p14:creationId xmlns:p14="http://schemas.microsoft.com/office/powerpoint/2010/main" val="4235636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30EFF-9F58-644A-BD06-3468747591DC}"/>
              </a:ext>
            </a:extLst>
          </p:cNvPr>
          <p:cNvSpPr>
            <a:spLocks noGrp="1"/>
          </p:cNvSpPr>
          <p:nvPr>
            <p:ph type="title"/>
          </p:nvPr>
        </p:nvSpPr>
        <p:spPr/>
        <p:txBody>
          <a:bodyPr/>
          <a:lstStyle/>
          <a:p>
            <a:r>
              <a:rPr lang="en-US" dirty="0"/>
              <a:t>Problem statement</a:t>
            </a:r>
          </a:p>
        </p:txBody>
      </p:sp>
      <p:sp>
        <p:nvSpPr>
          <p:cNvPr id="7" name="Content Placeholder 6">
            <a:extLst>
              <a:ext uri="{FF2B5EF4-FFF2-40B4-BE49-F238E27FC236}">
                <a16:creationId xmlns:a16="http://schemas.microsoft.com/office/drawing/2014/main" id="{4862DD85-95A5-BA4A-A792-5F27696F1A8E}"/>
              </a:ext>
            </a:extLst>
          </p:cNvPr>
          <p:cNvSpPr>
            <a:spLocks noGrp="1"/>
          </p:cNvSpPr>
          <p:nvPr>
            <p:ph idx="1"/>
          </p:nvPr>
        </p:nvSpPr>
        <p:spPr>
          <a:xfrm>
            <a:off x="391584" y="1202269"/>
            <a:ext cx="11190816" cy="725387"/>
          </a:xfrm>
        </p:spPr>
        <p:txBody>
          <a:bodyPr/>
          <a:lstStyle/>
          <a:p>
            <a:r>
              <a:rPr lang="en-US" dirty="0"/>
              <a:t>How do you model the reefer shipment domain? </a:t>
            </a:r>
          </a:p>
        </p:txBody>
      </p:sp>
      <p:sp>
        <p:nvSpPr>
          <p:cNvPr id="8" name="Rectangle 7">
            <a:extLst>
              <a:ext uri="{FF2B5EF4-FFF2-40B4-BE49-F238E27FC236}">
                <a16:creationId xmlns:a16="http://schemas.microsoft.com/office/drawing/2014/main" id="{614C5C78-74E9-7E46-A3A2-84840FE21C18}"/>
              </a:ext>
            </a:extLst>
          </p:cNvPr>
          <p:cNvSpPr/>
          <p:nvPr/>
        </p:nvSpPr>
        <p:spPr>
          <a:xfrm>
            <a:off x="1820198" y="2190124"/>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Fresh Cargo Shipment Order Placed</a:t>
            </a:r>
          </a:p>
        </p:txBody>
      </p:sp>
      <p:sp>
        <p:nvSpPr>
          <p:cNvPr id="9" name="Rectangle 8">
            <a:extLst>
              <a:ext uri="{FF2B5EF4-FFF2-40B4-BE49-F238E27FC236}">
                <a16:creationId xmlns:a16="http://schemas.microsoft.com/office/drawing/2014/main" id="{13370367-078A-684C-A72E-BA13E2535129}"/>
              </a:ext>
            </a:extLst>
          </p:cNvPr>
          <p:cNvSpPr/>
          <p:nvPr/>
        </p:nvSpPr>
        <p:spPr>
          <a:xfrm>
            <a:off x="2523219" y="3722017"/>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New</a:t>
            </a:r>
          </a:p>
          <a:p>
            <a:pPr algn="ctr"/>
            <a:r>
              <a:rPr lang="en-US" sz="1067" dirty="0">
                <a:solidFill>
                  <a:schemeClr val="accent1">
                    <a:lumMod val="50000"/>
                  </a:schemeClr>
                </a:solidFill>
              </a:rPr>
              <a:t>shipment order created </a:t>
            </a:r>
          </a:p>
          <a:p>
            <a:pPr algn="ctr"/>
            <a:r>
              <a:rPr lang="en-US" sz="1067" dirty="0">
                <a:solidFill>
                  <a:schemeClr val="accent1">
                    <a:lumMod val="50000"/>
                  </a:schemeClr>
                </a:solidFill>
              </a:rPr>
              <a:t> </a:t>
            </a:r>
          </a:p>
        </p:txBody>
      </p:sp>
      <p:sp>
        <p:nvSpPr>
          <p:cNvPr id="10" name="Rectangle 9">
            <a:extLst>
              <a:ext uri="{FF2B5EF4-FFF2-40B4-BE49-F238E27FC236}">
                <a16:creationId xmlns:a16="http://schemas.microsoft.com/office/drawing/2014/main" id="{DB91DBB3-8D77-FF42-A692-BE79F08BD1D1}"/>
              </a:ext>
            </a:extLst>
          </p:cNvPr>
          <p:cNvSpPr/>
          <p:nvPr/>
        </p:nvSpPr>
        <p:spPr>
          <a:xfrm>
            <a:off x="4818399" y="3722889"/>
            <a:ext cx="905031" cy="824084"/>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Container Assigned  </a:t>
            </a:r>
          </a:p>
        </p:txBody>
      </p:sp>
      <p:sp>
        <p:nvSpPr>
          <p:cNvPr id="13" name="Rectangle 12">
            <a:extLst>
              <a:ext uri="{FF2B5EF4-FFF2-40B4-BE49-F238E27FC236}">
                <a16:creationId xmlns:a16="http://schemas.microsoft.com/office/drawing/2014/main" id="{D6A3732D-858C-B74C-ADED-EA6E3CB7D0EF}"/>
              </a:ext>
            </a:extLst>
          </p:cNvPr>
          <p:cNvSpPr/>
          <p:nvPr/>
        </p:nvSpPr>
        <p:spPr>
          <a:xfrm>
            <a:off x="3658062" y="3722889"/>
            <a:ext cx="1001927" cy="851935"/>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Voyage for shipment</a:t>
            </a:r>
          </a:p>
          <a:p>
            <a:pPr algn="ctr"/>
            <a:r>
              <a:rPr lang="en-US" sz="1067" dirty="0">
                <a:solidFill>
                  <a:schemeClr val="accent1">
                    <a:lumMod val="50000"/>
                  </a:schemeClr>
                </a:solidFill>
              </a:rPr>
              <a:t>selected </a:t>
            </a:r>
          </a:p>
        </p:txBody>
      </p:sp>
      <p:sp>
        <p:nvSpPr>
          <p:cNvPr id="16" name="Rectangle 15">
            <a:extLst>
              <a:ext uri="{FF2B5EF4-FFF2-40B4-BE49-F238E27FC236}">
                <a16:creationId xmlns:a16="http://schemas.microsoft.com/office/drawing/2014/main" id="{9E143729-F4D8-2A45-9B0E-219FA4393D22}"/>
              </a:ext>
            </a:extLst>
          </p:cNvPr>
          <p:cNvSpPr/>
          <p:nvPr/>
        </p:nvSpPr>
        <p:spPr>
          <a:xfrm>
            <a:off x="10599997" y="3695037"/>
            <a:ext cx="1355208"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E801A67E-3786-5646-AAC0-3DAA7E623DFA}"/>
              </a:ext>
            </a:extLst>
          </p:cNvPr>
          <p:cNvSpPr/>
          <p:nvPr/>
        </p:nvSpPr>
        <p:spPr>
          <a:xfrm>
            <a:off x="8254948" y="2255209"/>
            <a:ext cx="113597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business conditions and SLA</a:t>
            </a:r>
          </a:p>
          <a:p>
            <a:pPr algn="ctr"/>
            <a:r>
              <a:rPr lang="en-US" sz="1067" dirty="0">
                <a:solidFill>
                  <a:schemeClr val="accent1">
                    <a:lumMod val="50000"/>
                  </a:schemeClr>
                </a:solidFill>
              </a:rPr>
              <a:t>Received</a:t>
            </a:r>
          </a:p>
        </p:txBody>
      </p:sp>
      <p:sp>
        <p:nvSpPr>
          <p:cNvPr id="23" name="Rounded Rectangle 22">
            <a:extLst>
              <a:ext uri="{FF2B5EF4-FFF2-40B4-BE49-F238E27FC236}">
                <a16:creationId xmlns:a16="http://schemas.microsoft.com/office/drawing/2014/main" id="{88972E8B-AD97-E846-8FE9-44C78FA39D32}"/>
              </a:ext>
            </a:extLst>
          </p:cNvPr>
          <p:cNvSpPr/>
          <p:nvPr/>
        </p:nvSpPr>
        <p:spPr>
          <a:xfrm>
            <a:off x="503071" y="1759276"/>
            <a:ext cx="1211338" cy="25654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24" name="Rectangle 23">
            <a:extLst>
              <a:ext uri="{FF2B5EF4-FFF2-40B4-BE49-F238E27FC236}">
                <a16:creationId xmlns:a16="http://schemas.microsoft.com/office/drawing/2014/main" id="{860AB600-0204-FB49-87F5-D366133C77D8}"/>
              </a:ext>
            </a:extLst>
          </p:cNvPr>
          <p:cNvSpPr/>
          <p:nvPr/>
        </p:nvSpPr>
        <p:spPr>
          <a:xfrm>
            <a:off x="692607" y="2184201"/>
            <a:ext cx="928343" cy="85193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5" name="Rectangle 24">
            <a:extLst>
              <a:ext uri="{FF2B5EF4-FFF2-40B4-BE49-F238E27FC236}">
                <a16:creationId xmlns:a16="http://schemas.microsoft.com/office/drawing/2014/main" id="{68EF1230-4AFB-8D45-AEA8-18C30DF4BE89}"/>
              </a:ext>
            </a:extLst>
          </p:cNvPr>
          <p:cNvSpPr/>
          <p:nvPr/>
        </p:nvSpPr>
        <p:spPr>
          <a:xfrm>
            <a:off x="9540212" y="2255209"/>
            <a:ext cx="928343" cy="910612"/>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Confirm Order</a:t>
            </a:r>
          </a:p>
        </p:txBody>
      </p:sp>
      <p:sp>
        <p:nvSpPr>
          <p:cNvPr id="26" name="Rectangle 25">
            <a:extLst>
              <a:ext uri="{FF2B5EF4-FFF2-40B4-BE49-F238E27FC236}">
                <a16:creationId xmlns:a16="http://schemas.microsoft.com/office/drawing/2014/main" id="{FC69CA96-DE2E-DF4D-9642-1F8E247040A3}"/>
              </a:ext>
            </a:extLst>
          </p:cNvPr>
          <p:cNvSpPr/>
          <p:nvPr/>
        </p:nvSpPr>
        <p:spPr>
          <a:xfrm>
            <a:off x="7165821" y="3429000"/>
            <a:ext cx="928343" cy="102797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Define contract conditions and SLA</a:t>
            </a:r>
          </a:p>
        </p:txBody>
      </p:sp>
      <p:sp>
        <p:nvSpPr>
          <p:cNvPr id="27" name="Rounded Rectangle 26">
            <a:extLst>
              <a:ext uri="{FF2B5EF4-FFF2-40B4-BE49-F238E27FC236}">
                <a16:creationId xmlns:a16="http://schemas.microsoft.com/office/drawing/2014/main" id="{EE4ACF7C-96C8-8B4F-A42F-D6D83C3D9776}"/>
              </a:ext>
            </a:extLst>
          </p:cNvPr>
          <p:cNvSpPr/>
          <p:nvPr/>
        </p:nvSpPr>
        <p:spPr>
          <a:xfrm>
            <a:off x="6095999" y="3349232"/>
            <a:ext cx="1069821" cy="53630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 Clerk</a:t>
            </a:r>
          </a:p>
        </p:txBody>
      </p:sp>
      <p:sp>
        <p:nvSpPr>
          <p:cNvPr id="28" name="Rectangle 27">
            <a:extLst>
              <a:ext uri="{FF2B5EF4-FFF2-40B4-BE49-F238E27FC236}">
                <a16:creationId xmlns:a16="http://schemas.microsoft.com/office/drawing/2014/main" id="{1AF82783-EFBC-2441-8FD6-E00EC1B56C77}"/>
              </a:ext>
            </a:extLst>
          </p:cNvPr>
          <p:cNvSpPr/>
          <p:nvPr/>
        </p:nvSpPr>
        <p:spPr>
          <a:xfrm>
            <a:off x="7134205" y="4556042"/>
            <a:ext cx="2534576"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trigger adjust confirmation penalty clauses </a:t>
            </a:r>
          </a:p>
        </p:txBody>
      </p:sp>
      <p:sp>
        <p:nvSpPr>
          <p:cNvPr id="29" name="Rectangle 28">
            <a:extLst>
              <a:ext uri="{FF2B5EF4-FFF2-40B4-BE49-F238E27FC236}">
                <a16:creationId xmlns:a16="http://schemas.microsoft.com/office/drawing/2014/main" id="{CC87F7E7-78A4-1C44-961E-CFC0F160DCF0}"/>
              </a:ext>
            </a:extLst>
          </p:cNvPr>
          <p:cNvSpPr/>
          <p:nvPr/>
        </p:nvSpPr>
        <p:spPr>
          <a:xfrm>
            <a:off x="2523219" y="4674188"/>
            <a:ext cx="3062684" cy="9815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reserve voyage and container</a:t>
            </a:r>
          </a:p>
        </p:txBody>
      </p:sp>
    </p:spTree>
    <p:extLst>
      <p:ext uri="{BB962C8B-B14F-4D97-AF65-F5344CB8AC3E}">
        <p14:creationId xmlns:p14="http://schemas.microsoft.com/office/powerpoint/2010/main" val="2090605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47</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extBox 5">
            <a:extLst>
              <a:ext uri="{FF2B5EF4-FFF2-40B4-BE49-F238E27FC236}">
                <a16:creationId xmlns:a16="http://schemas.microsoft.com/office/drawing/2014/main" id="{6A6EDF67-19AC-2E42-BA18-DDE123D40BC7}"/>
              </a:ext>
            </a:extLst>
          </p:cNvPr>
          <p:cNvSpPr txBox="1"/>
          <p:nvPr/>
        </p:nvSpPr>
        <p:spPr>
          <a:xfrm>
            <a:off x="1545979" y="2772826"/>
            <a:ext cx="2650084" cy="338554"/>
          </a:xfrm>
          <a:prstGeom prst="rect">
            <a:avLst/>
          </a:prstGeom>
          <a:noFill/>
        </p:spPr>
        <p:txBody>
          <a:bodyPr wrap="none" rtlCol="0">
            <a:spAutoFit/>
          </a:bodyPr>
          <a:lstStyle/>
          <a:p>
            <a:r>
              <a:rPr lang="en-US" sz="1600" dirty="0"/>
              <a:t>Order subdomain (support)</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Tree>
    <p:extLst>
      <p:ext uri="{BB962C8B-B14F-4D97-AF65-F5344CB8AC3E}">
        <p14:creationId xmlns:p14="http://schemas.microsoft.com/office/powerpoint/2010/main" val="242885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
        <p:nvSpPr>
          <p:cNvPr id="7" name="Rectangle 6">
            <a:extLst>
              <a:ext uri="{FF2B5EF4-FFF2-40B4-BE49-F238E27FC236}">
                <a16:creationId xmlns:a16="http://schemas.microsoft.com/office/drawing/2014/main" id="{3A63C675-09B7-CF48-84B6-C3FB11F17448}"/>
              </a:ext>
            </a:extLst>
          </p:cNvPr>
          <p:cNvSpPr/>
          <p:nvPr/>
        </p:nvSpPr>
        <p:spPr>
          <a:xfrm>
            <a:off x="0" y="0"/>
            <a:ext cx="12192000" cy="685800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solidFill>
            <a:schemeClr val="bg1"/>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Order subdomain (support)</a:t>
            </a:r>
          </a:p>
        </p:txBody>
      </p:sp>
    </p:spTree>
    <p:extLst>
      <p:ext uri="{BB962C8B-B14F-4D97-AF65-F5344CB8AC3E}">
        <p14:creationId xmlns:p14="http://schemas.microsoft.com/office/powerpoint/2010/main" val="2851681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6F9ED-EDCC-7B4A-BED0-DEB5EEF1A8D6}"/>
              </a:ext>
            </a:extLst>
          </p:cNvPr>
          <p:cNvSpPr>
            <a:spLocks noGrp="1"/>
          </p:cNvSpPr>
          <p:nvPr>
            <p:ph type="title"/>
          </p:nvPr>
        </p:nvSpPr>
        <p:spPr>
          <a:xfrm>
            <a:off x="8601640" y="59268"/>
            <a:ext cx="3590360" cy="880533"/>
          </a:xfrm>
        </p:spPr>
        <p:txBody>
          <a:bodyPr/>
          <a:lstStyle/>
          <a:p>
            <a:r>
              <a:rPr lang="en-US" sz="2667" dirty="0"/>
              <a:t>Entities – Value Objects</a:t>
            </a:r>
          </a:p>
        </p:txBody>
      </p:sp>
      <p:sp>
        <p:nvSpPr>
          <p:cNvPr id="10" name="Rectangle 9">
            <a:extLst>
              <a:ext uri="{FF2B5EF4-FFF2-40B4-BE49-F238E27FC236}">
                <a16:creationId xmlns:a16="http://schemas.microsoft.com/office/drawing/2014/main" id="{C6FB49FE-0AC0-9240-8F38-7DD725E4E8AE}"/>
              </a:ext>
            </a:extLst>
          </p:cNvPr>
          <p:cNvSpPr/>
          <p:nvPr/>
        </p:nvSpPr>
        <p:spPr>
          <a:xfrm>
            <a:off x="3927661" y="1765064"/>
            <a:ext cx="2368160" cy="1301986"/>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a:p>
            <a:r>
              <a:rPr lang="en-US" sz="1400" dirty="0">
                <a:solidFill>
                  <a:schemeClr val="bg1"/>
                </a:solidFill>
              </a:rPr>
              <a:t>Emitter customerID</a:t>
            </a:r>
          </a:p>
          <a:p>
            <a:r>
              <a:rPr lang="en-US" sz="1400" dirty="0">
                <a:solidFill>
                  <a:schemeClr val="bg1"/>
                </a:solidFill>
              </a:rPr>
              <a:t>Receiver customer 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5689743" y="3285874"/>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5363847" y="3599077"/>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5563821" y="2614971"/>
            <a:ext cx="532027" cy="1436186"/>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7840973" y="2108898"/>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6295821" y="2389555"/>
            <a:ext cx="1545152" cy="26502"/>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7318193" y="2097722"/>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2491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50</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3" name="TextBox 2">
            <a:extLst>
              <a:ext uri="{FF2B5EF4-FFF2-40B4-BE49-F238E27FC236}">
                <a16:creationId xmlns:a16="http://schemas.microsoft.com/office/drawing/2014/main" id="{F35514A8-30FB-8B48-AED9-42DC09C010F6}"/>
              </a:ext>
            </a:extLst>
          </p:cNvPr>
          <p:cNvSpPr txBox="1"/>
          <p:nvPr/>
        </p:nvSpPr>
        <p:spPr>
          <a:xfrm>
            <a:off x="346035" y="6394850"/>
            <a:ext cx="4608954" cy="369332"/>
          </a:xfrm>
          <a:prstGeom prst="rect">
            <a:avLst/>
          </a:prstGeom>
          <a:noFill/>
        </p:spPr>
        <p:txBody>
          <a:bodyPr wrap="none" rtlCol="0">
            <a:spAutoFit/>
          </a:bodyPr>
          <a:lstStyle/>
          <a:p>
            <a:r>
              <a:rPr lang="en-US" dirty="0"/>
              <a:t>Inspired from Eric Evans‘s shipping domain</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3699676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51</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4942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2" name="Freeform 11">
            <a:extLst>
              <a:ext uri="{FF2B5EF4-FFF2-40B4-BE49-F238E27FC236}">
                <a16:creationId xmlns:a16="http://schemas.microsoft.com/office/drawing/2014/main" id="{A69427FA-6EDA-E249-9D15-0D736A1AC7DB}"/>
              </a:ext>
            </a:extLst>
          </p:cNvPr>
          <p:cNvSpPr/>
          <p:nvPr/>
        </p:nvSpPr>
        <p:spPr>
          <a:xfrm>
            <a:off x="8334895" y="1478368"/>
            <a:ext cx="3682508" cy="3886112"/>
          </a:xfrm>
          <a:custGeom>
            <a:avLst/>
            <a:gdLst>
              <a:gd name="connsiteX0" fmla="*/ 166254 w 2761881"/>
              <a:gd name="connsiteY0" fmla="*/ 304388 h 2914584"/>
              <a:gd name="connsiteX1" fmla="*/ 166254 w 2761881"/>
              <a:gd name="connsiteY1" fmla="*/ 304388 h 2914584"/>
              <a:gd name="connsiteX2" fmla="*/ 66502 w 2761881"/>
              <a:gd name="connsiteY2" fmla="*/ 437391 h 2914584"/>
              <a:gd name="connsiteX3" fmla="*/ 33251 w 2761881"/>
              <a:gd name="connsiteY3" fmla="*/ 487268 h 2914584"/>
              <a:gd name="connsiteX4" fmla="*/ 0 w 2761881"/>
              <a:gd name="connsiteY4" fmla="*/ 587020 h 2914584"/>
              <a:gd name="connsiteX5" fmla="*/ 49876 w 2761881"/>
              <a:gd name="connsiteY5" fmla="*/ 753275 h 2914584"/>
              <a:gd name="connsiteX6" fmla="*/ 83127 w 2761881"/>
              <a:gd name="connsiteY6" fmla="*/ 819777 h 2914584"/>
              <a:gd name="connsiteX7" fmla="*/ 99753 w 2761881"/>
              <a:gd name="connsiteY7" fmla="*/ 886279 h 2914584"/>
              <a:gd name="connsiteX8" fmla="*/ 116378 w 2761881"/>
              <a:gd name="connsiteY8" fmla="*/ 936155 h 2914584"/>
              <a:gd name="connsiteX9" fmla="*/ 99753 w 2761881"/>
              <a:gd name="connsiteY9" fmla="*/ 1767428 h 2914584"/>
              <a:gd name="connsiteX10" fmla="*/ 133004 w 2761881"/>
              <a:gd name="connsiteY10" fmla="*/ 2083311 h 2914584"/>
              <a:gd name="connsiteX11" fmla="*/ 182880 w 2761881"/>
              <a:gd name="connsiteY11" fmla="*/ 2199689 h 2914584"/>
              <a:gd name="connsiteX12" fmla="*/ 365760 w 2761881"/>
              <a:gd name="connsiteY12" fmla="*/ 2365944 h 2914584"/>
              <a:gd name="connsiteX13" fmla="*/ 415636 w 2761881"/>
              <a:gd name="connsiteY13" fmla="*/ 2415820 h 2914584"/>
              <a:gd name="connsiteX14" fmla="*/ 532014 w 2761881"/>
              <a:gd name="connsiteY14" fmla="*/ 2482322 h 2914584"/>
              <a:gd name="connsiteX15" fmla="*/ 581891 w 2761881"/>
              <a:gd name="connsiteY15" fmla="*/ 2548824 h 2914584"/>
              <a:gd name="connsiteX16" fmla="*/ 631767 w 2761881"/>
              <a:gd name="connsiteY16" fmla="*/ 2598700 h 2914584"/>
              <a:gd name="connsiteX17" fmla="*/ 665018 w 2761881"/>
              <a:gd name="connsiteY17" fmla="*/ 2648577 h 2914584"/>
              <a:gd name="connsiteX18" fmla="*/ 714894 w 2761881"/>
              <a:gd name="connsiteY18" fmla="*/ 2681828 h 2914584"/>
              <a:gd name="connsiteX19" fmla="*/ 814647 w 2761881"/>
              <a:gd name="connsiteY19" fmla="*/ 2764955 h 2914584"/>
              <a:gd name="connsiteX20" fmla="*/ 864524 w 2761881"/>
              <a:gd name="connsiteY20" fmla="*/ 2781580 h 2914584"/>
              <a:gd name="connsiteX21" fmla="*/ 1030778 w 2761881"/>
              <a:gd name="connsiteY21" fmla="*/ 2848082 h 2914584"/>
              <a:gd name="connsiteX22" fmla="*/ 1163782 w 2761881"/>
              <a:gd name="connsiteY22" fmla="*/ 2881333 h 2914584"/>
              <a:gd name="connsiteX23" fmla="*/ 1263534 w 2761881"/>
              <a:gd name="connsiteY23" fmla="*/ 2914584 h 2914584"/>
              <a:gd name="connsiteX24" fmla="*/ 1662545 w 2761881"/>
              <a:gd name="connsiteY24" fmla="*/ 2897959 h 2914584"/>
              <a:gd name="connsiteX25" fmla="*/ 1745673 w 2761881"/>
              <a:gd name="connsiteY25" fmla="*/ 2881333 h 2914584"/>
              <a:gd name="connsiteX26" fmla="*/ 1845425 w 2761881"/>
              <a:gd name="connsiteY26" fmla="*/ 2864708 h 2914584"/>
              <a:gd name="connsiteX27" fmla="*/ 1978429 w 2761881"/>
              <a:gd name="connsiteY27" fmla="*/ 2831457 h 2914584"/>
              <a:gd name="connsiteX28" fmla="*/ 2078182 w 2761881"/>
              <a:gd name="connsiteY28" fmla="*/ 2798206 h 2914584"/>
              <a:gd name="connsiteX29" fmla="*/ 2211185 w 2761881"/>
              <a:gd name="connsiteY29" fmla="*/ 2715079 h 2914584"/>
              <a:gd name="connsiteX30" fmla="*/ 2410691 w 2761881"/>
              <a:gd name="connsiteY30" fmla="*/ 2698453 h 2914584"/>
              <a:gd name="connsiteX31" fmla="*/ 2510444 w 2761881"/>
              <a:gd name="connsiteY31" fmla="*/ 2631951 h 2914584"/>
              <a:gd name="connsiteX32" fmla="*/ 2560320 w 2761881"/>
              <a:gd name="connsiteY32" fmla="*/ 2598700 h 2914584"/>
              <a:gd name="connsiteX33" fmla="*/ 2660073 w 2761881"/>
              <a:gd name="connsiteY33" fmla="*/ 2498948 h 2914584"/>
              <a:gd name="connsiteX34" fmla="*/ 2709949 w 2761881"/>
              <a:gd name="connsiteY34" fmla="*/ 2465697 h 2914584"/>
              <a:gd name="connsiteX35" fmla="*/ 2709949 w 2761881"/>
              <a:gd name="connsiteY35" fmla="*/ 1601173 h 2914584"/>
              <a:gd name="connsiteX36" fmla="*/ 2676698 w 2761881"/>
              <a:gd name="connsiteY36" fmla="*/ 1335166 h 2914584"/>
              <a:gd name="connsiteX37" fmla="*/ 2643447 w 2761881"/>
              <a:gd name="connsiteY37" fmla="*/ 1202162 h 2914584"/>
              <a:gd name="connsiteX38" fmla="*/ 2593571 w 2761881"/>
              <a:gd name="connsiteY38" fmla="*/ 1152286 h 2914584"/>
              <a:gd name="connsiteX39" fmla="*/ 2560320 w 2761881"/>
              <a:gd name="connsiteY39" fmla="*/ 1102409 h 2914584"/>
              <a:gd name="connsiteX40" fmla="*/ 2543694 w 2761881"/>
              <a:gd name="connsiteY40" fmla="*/ 1035908 h 2914584"/>
              <a:gd name="connsiteX41" fmla="*/ 2493818 w 2761881"/>
              <a:gd name="connsiteY41" fmla="*/ 986031 h 2914584"/>
              <a:gd name="connsiteX42" fmla="*/ 2443942 w 2761881"/>
              <a:gd name="connsiteY42" fmla="*/ 919529 h 2914584"/>
              <a:gd name="connsiteX43" fmla="*/ 2377440 w 2761881"/>
              <a:gd name="connsiteY43" fmla="*/ 819777 h 2914584"/>
              <a:gd name="connsiteX44" fmla="*/ 2261062 w 2761881"/>
              <a:gd name="connsiteY44" fmla="*/ 686773 h 2914584"/>
              <a:gd name="connsiteX45" fmla="*/ 2177934 w 2761881"/>
              <a:gd name="connsiteY45" fmla="*/ 620271 h 2914584"/>
              <a:gd name="connsiteX46" fmla="*/ 2144684 w 2761881"/>
              <a:gd name="connsiteY46" fmla="*/ 570395 h 2914584"/>
              <a:gd name="connsiteX47" fmla="*/ 2044931 w 2761881"/>
              <a:gd name="connsiteY47" fmla="*/ 503893 h 2914584"/>
              <a:gd name="connsiteX48" fmla="*/ 1862051 w 2761881"/>
              <a:gd name="connsiteY48" fmla="*/ 304388 h 2914584"/>
              <a:gd name="connsiteX49" fmla="*/ 1795549 w 2761881"/>
              <a:gd name="connsiteY49" fmla="*/ 237886 h 2914584"/>
              <a:gd name="connsiteX50" fmla="*/ 1662545 w 2761881"/>
              <a:gd name="connsiteY50" fmla="*/ 138133 h 2914584"/>
              <a:gd name="connsiteX51" fmla="*/ 1596044 w 2761881"/>
              <a:gd name="connsiteY51" fmla="*/ 104882 h 2914584"/>
              <a:gd name="connsiteX52" fmla="*/ 1463040 w 2761881"/>
              <a:gd name="connsiteY52" fmla="*/ 71631 h 2914584"/>
              <a:gd name="connsiteX53" fmla="*/ 914400 w 2761881"/>
              <a:gd name="connsiteY53" fmla="*/ 21755 h 2914584"/>
              <a:gd name="connsiteX54" fmla="*/ 598516 w 2761881"/>
              <a:gd name="connsiteY54" fmla="*/ 38380 h 2914584"/>
              <a:gd name="connsiteX55" fmla="*/ 465513 w 2761881"/>
              <a:gd name="connsiteY55" fmla="*/ 71631 h 2914584"/>
              <a:gd name="connsiteX56" fmla="*/ 415636 w 2761881"/>
              <a:gd name="connsiteY56" fmla="*/ 121508 h 2914584"/>
              <a:gd name="connsiteX57" fmla="*/ 382385 w 2761881"/>
              <a:gd name="connsiteY57" fmla="*/ 171384 h 2914584"/>
              <a:gd name="connsiteX58" fmla="*/ 332509 w 2761881"/>
              <a:gd name="connsiteY58" fmla="*/ 188009 h 2914584"/>
              <a:gd name="connsiteX59" fmla="*/ 232756 w 2761881"/>
              <a:gd name="connsiteY59" fmla="*/ 271137 h 2914584"/>
              <a:gd name="connsiteX60" fmla="*/ 166254 w 2761881"/>
              <a:gd name="connsiteY60" fmla="*/ 304388 h 29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61881" h="2914584">
                <a:moveTo>
                  <a:pt x="166254" y="304388"/>
                </a:moveTo>
                <a:lnTo>
                  <a:pt x="166254" y="304388"/>
                </a:lnTo>
                <a:cubicBezTo>
                  <a:pt x="133003" y="348722"/>
                  <a:pt x="99097" y="392572"/>
                  <a:pt x="66502" y="437391"/>
                </a:cubicBezTo>
                <a:cubicBezTo>
                  <a:pt x="54749" y="453551"/>
                  <a:pt x="41366" y="469009"/>
                  <a:pt x="33251" y="487268"/>
                </a:cubicBezTo>
                <a:cubicBezTo>
                  <a:pt x="19016" y="519296"/>
                  <a:pt x="0" y="587020"/>
                  <a:pt x="0" y="587020"/>
                </a:cubicBezTo>
                <a:cubicBezTo>
                  <a:pt x="11933" y="634752"/>
                  <a:pt x="29636" y="712796"/>
                  <a:pt x="49876" y="753275"/>
                </a:cubicBezTo>
                <a:cubicBezTo>
                  <a:pt x="60960" y="775442"/>
                  <a:pt x="74425" y="796571"/>
                  <a:pt x="83127" y="819777"/>
                </a:cubicBezTo>
                <a:cubicBezTo>
                  <a:pt x="91150" y="841172"/>
                  <a:pt x="93476" y="864309"/>
                  <a:pt x="99753" y="886279"/>
                </a:cubicBezTo>
                <a:cubicBezTo>
                  <a:pt x="104567" y="903129"/>
                  <a:pt x="110836" y="919530"/>
                  <a:pt x="116378" y="936155"/>
                </a:cubicBezTo>
                <a:cubicBezTo>
                  <a:pt x="110836" y="1213246"/>
                  <a:pt x="99753" y="1490282"/>
                  <a:pt x="99753" y="1767428"/>
                </a:cubicBezTo>
                <a:cubicBezTo>
                  <a:pt x="99753" y="2102294"/>
                  <a:pt x="91778" y="1939020"/>
                  <a:pt x="133004" y="2083311"/>
                </a:cubicBezTo>
                <a:cubicBezTo>
                  <a:pt x="150421" y="2144270"/>
                  <a:pt x="140499" y="2152599"/>
                  <a:pt x="182880" y="2199689"/>
                </a:cubicBezTo>
                <a:cubicBezTo>
                  <a:pt x="351574" y="2387128"/>
                  <a:pt x="238841" y="2257157"/>
                  <a:pt x="365760" y="2365944"/>
                </a:cubicBezTo>
                <a:cubicBezTo>
                  <a:pt x="383612" y="2381245"/>
                  <a:pt x="396504" y="2402154"/>
                  <a:pt x="415636" y="2415820"/>
                </a:cubicBezTo>
                <a:cubicBezTo>
                  <a:pt x="461276" y="2448420"/>
                  <a:pt x="492744" y="2443052"/>
                  <a:pt x="532014" y="2482322"/>
                </a:cubicBezTo>
                <a:cubicBezTo>
                  <a:pt x="551607" y="2501915"/>
                  <a:pt x="563858" y="2527786"/>
                  <a:pt x="581891" y="2548824"/>
                </a:cubicBezTo>
                <a:cubicBezTo>
                  <a:pt x="597192" y="2566675"/>
                  <a:pt x="616715" y="2580638"/>
                  <a:pt x="631767" y="2598700"/>
                </a:cubicBezTo>
                <a:cubicBezTo>
                  <a:pt x="644559" y="2614050"/>
                  <a:pt x="650889" y="2634448"/>
                  <a:pt x="665018" y="2648577"/>
                </a:cubicBezTo>
                <a:cubicBezTo>
                  <a:pt x="679147" y="2662706"/>
                  <a:pt x="699544" y="2669036"/>
                  <a:pt x="714894" y="2681828"/>
                </a:cubicBezTo>
                <a:cubicBezTo>
                  <a:pt x="770043" y="2727785"/>
                  <a:pt x="752735" y="2733999"/>
                  <a:pt x="814647" y="2764955"/>
                </a:cubicBezTo>
                <a:cubicBezTo>
                  <a:pt x="830322" y="2772792"/>
                  <a:pt x="848416" y="2774677"/>
                  <a:pt x="864524" y="2781580"/>
                </a:cubicBezTo>
                <a:cubicBezTo>
                  <a:pt x="960845" y="2822860"/>
                  <a:pt x="909676" y="2817806"/>
                  <a:pt x="1030778" y="2848082"/>
                </a:cubicBezTo>
                <a:cubicBezTo>
                  <a:pt x="1075113" y="2859166"/>
                  <a:pt x="1120428" y="2866882"/>
                  <a:pt x="1163782" y="2881333"/>
                </a:cubicBezTo>
                <a:lnTo>
                  <a:pt x="1263534" y="2914584"/>
                </a:lnTo>
                <a:cubicBezTo>
                  <a:pt x="1396538" y="2909042"/>
                  <a:pt x="1529741" y="2907118"/>
                  <a:pt x="1662545" y="2897959"/>
                </a:cubicBezTo>
                <a:cubicBezTo>
                  <a:pt x="1690736" y="2896015"/>
                  <a:pt x="1717871" y="2886388"/>
                  <a:pt x="1745673" y="2881333"/>
                </a:cubicBezTo>
                <a:cubicBezTo>
                  <a:pt x="1778839" y="2875303"/>
                  <a:pt x="1812464" y="2871771"/>
                  <a:pt x="1845425" y="2864708"/>
                </a:cubicBezTo>
                <a:cubicBezTo>
                  <a:pt x="1890110" y="2855133"/>
                  <a:pt x="1935075" y="2845908"/>
                  <a:pt x="1978429" y="2831457"/>
                </a:cubicBezTo>
                <a:lnTo>
                  <a:pt x="2078182" y="2798206"/>
                </a:lnTo>
                <a:cubicBezTo>
                  <a:pt x="2157359" y="2679441"/>
                  <a:pt x="2105915" y="2688760"/>
                  <a:pt x="2211185" y="2715079"/>
                </a:cubicBezTo>
                <a:cubicBezTo>
                  <a:pt x="2277687" y="2709537"/>
                  <a:pt x="2346393" y="2716314"/>
                  <a:pt x="2410691" y="2698453"/>
                </a:cubicBezTo>
                <a:cubicBezTo>
                  <a:pt x="2449196" y="2687757"/>
                  <a:pt x="2477193" y="2654118"/>
                  <a:pt x="2510444" y="2631951"/>
                </a:cubicBezTo>
                <a:cubicBezTo>
                  <a:pt x="2527069" y="2620867"/>
                  <a:pt x="2546191" y="2612829"/>
                  <a:pt x="2560320" y="2598700"/>
                </a:cubicBezTo>
                <a:cubicBezTo>
                  <a:pt x="2593571" y="2565449"/>
                  <a:pt x="2620947" y="2525032"/>
                  <a:pt x="2660073" y="2498948"/>
                </a:cubicBezTo>
                <a:lnTo>
                  <a:pt x="2709949" y="2465697"/>
                </a:lnTo>
                <a:cubicBezTo>
                  <a:pt x="2811803" y="2160124"/>
                  <a:pt x="2737121" y="2402771"/>
                  <a:pt x="2709949" y="1601173"/>
                </a:cubicBezTo>
                <a:cubicBezTo>
                  <a:pt x="2707090" y="1516828"/>
                  <a:pt x="2692118" y="1419977"/>
                  <a:pt x="2676698" y="1335166"/>
                </a:cubicBezTo>
                <a:cubicBezTo>
                  <a:pt x="2674599" y="1323621"/>
                  <a:pt x="2657869" y="1223795"/>
                  <a:pt x="2643447" y="1202162"/>
                </a:cubicBezTo>
                <a:cubicBezTo>
                  <a:pt x="2630405" y="1182599"/>
                  <a:pt x="2608623" y="1170348"/>
                  <a:pt x="2593571" y="1152286"/>
                </a:cubicBezTo>
                <a:cubicBezTo>
                  <a:pt x="2580779" y="1136936"/>
                  <a:pt x="2571404" y="1119035"/>
                  <a:pt x="2560320" y="1102409"/>
                </a:cubicBezTo>
                <a:cubicBezTo>
                  <a:pt x="2554778" y="1080242"/>
                  <a:pt x="2555030" y="1055747"/>
                  <a:pt x="2543694" y="1035908"/>
                </a:cubicBezTo>
                <a:cubicBezTo>
                  <a:pt x="2532029" y="1015494"/>
                  <a:pt x="2509119" y="1003883"/>
                  <a:pt x="2493818" y="986031"/>
                </a:cubicBezTo>
                <a:cubicBezTo>
                  <a:pt x="2475785" y="964993"/>
                  <a:pt x="2459832" y="942229"/>
                  <a:pt x="2443942" y="919529"/>
                </a:cubicBezTo>
                <a:cubicBezTo>
                  <a:pt x="2421025" y="886791"/>
                  <a:pt x="2402404" y="850983"/>
                  <a:pt x="2377440" y="819777"/>
                </a:cubicBezTo>
                <a:cubicBezTo>
                  <a:pt x="2333965" y="765433"/>
                  <a:pt x="2311041" y="730504"/>
                  <a:pt x="2261062" y="686773"/>
                </a:cubicBezTo>
                <a:cubicBezTo>
                  <a:pt x="2234357" y="663406"/>
                  <a:pt x="2203026" y="645363"/>
                  <a:pt x="2177934" y="620271"/>
                </a:cubicBezTo>
                <a:cubicBezTo>
                  <a:pt x="2163805" y="606142"/>
                  <a:pt x="2159721" y="583553"/>
                  <a:pt x="2144684" y="570395"/>
                </a:cubicBezTo>
                <a:cubicBezTo>
                  <a:pt x="2114609" y="544079"/>
                  <a:pt x="2044931" y="503893"/>
                  <a:pt x="2044931" y="503893"/>
                </a:cubicBezTo>
                <a:cubicBezTo>
                  <a:pt x="1972554" y="395328"/>
                  <a:pt x="2025809" y="468146"/>
                  <a:pt x="1862051" y="304388"/>
                </a:cubicBezTo>
                <a:cubicBezTo>
                  <a:pt x="1839884" y="282221"/>
                  <a:pt x="1820029" y="257470"/>
                  <a:pt x="1795549" y="237886"/>
                </a:cubicBezTo>
                <a:cubicBezTo>
                  <a:pt x="1755567" y="205900"/>
                  <a:pt x="1708867" y="164603"/>
                  <a:pt x="1662545" y="138133"/>
                </a:cubicBezTo>
                <a:cubicBezTo>
                  <a:pt x="1641027" y="125837"/>
                  <a:pt x="1619556" y="112719"/>
                  <a:pt x="1596044" y="104882"/>
                </a:cubicBezTo>
                <a:cubicBezTo>
                  <a:pt x="1552690" y="90431"/>
                  <a:pt x="1463040" y="71631"/>
                  <a:pt x="1463040" y="71631"/>
                </a:cubicBezTo>
                <a:cubicBezTo>
                  <a:pt x="1277871" y="-51816"/>
                  <a:pt x="1407198" y="21755"/>
                  <a:pt x="914400" y="21755"/>
                </a:cubicBezTo>
                <a:cubicBezTo>
                  <a:pt x="808960" y="21755"/>
                  <a:pt x="703811" y="32838"/>
                  <a:pt x="598516" y="38380"/>
                </a:cubicBezTo>
                <a:cubicBezTo>
                  <a:pt x="586529" y="40777"/>
                  <a:pt x="487421" y="57026"/>
                  <a:pt x="465513" y="71631"/>
                </a:cubicBezTo>
                <a:cubicBezTo>
                  <a:pt x="445950" y="84673"/>
                  <a:pt x="430688" y="103445"/>
                  <a:pt x="415636" y="121508"/>
                </a:cubicBezTo>
                <a:cubicBezTo>
                  <a:pt x="402844" y="136858"/>
                  <a:pt x="397988" y="158902"/>
                  <a:pt x="382385" y="171384"/>
                </a:cubicBezTo>
                <a:cubicBezTo>
                  <a:pt x="368701" y="182331"/>
                  <a:pt x="349134" y="182467"/>
                  <a:pt x="332509" y="188009"/>
                </a:cubicBezTo>
                <a:cubicBezTo>
                  <a:pt x="208677" y="270564"/>
                  <a:pt x="360766" y="164461"/>
                  <a:pt x="232756" y="271137"/>
                </a:cubicBezTo>
                <a:cubicBezTo>
                  <a:pt x="106919" y="376002"/>
                  <a:pt x="177338" y="298846"/>
                  <a:pt x="166254" y="304388"/>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8" name="Freeform 17">
            <a:extLst>
              <a:ext uri="{FF2B5EF4-FFF2-40B4-BE49-F238E27FC236}">
                <a16:creationId xmlns:a16="http://schemas.microsoft.com/office/drawing/2014/main" id="{DE0537DF-4E97-F142-B4ED-5F17946756BB}"/>
              </a:ext>
            </a:extLst>
          </p:cNvPr>
          <p:cNvSpPr/>
          <p:nvPr/>
        </p:nvSpPr>
        <p:spPr>
          <a:xfrm>
            <a:off x="532015" y="3347259"/>
            <a:ext cx="7802880" cy="3218781"/>
          </a:xfrm>
          <a:custGeom>
            <a:avLst/>
            <a:gdLst>
              <a:gd name="connsiteX0" fmla="*/ 282633 w 5852160"/>
              <a:gd name="connsiteY0" fmla="*/ 99752 h 2414086"/>
              <a:gd name="connsiteX1" fmla="*/ 282633 w 5852160"/>
              <a:gd name="connsiteY1" fmla="*/ 99752 h 2414086"/>
              <a:gd name="connsiteX2" fmla="*/ 166254 w 5852160"/>
              <a:gd name="connsiteY2" fmla="*/ 199505 h 2414086"/>
              <a:gd name="connsiteX3" fmla="*/ 116378 w 5852160"/>
              <a:gd name="connsiteY3" fmla="*/ 232756 h 2414086"/>
              <a:gd name="connsiteX4" fmla="*/ 49876 w 5852160"/>
              <a:gd name="connsiteY4" fmla="*/ 332509 h 2414086"/>
              <a:gd name="connsiteX5" fmla="*/ 0 w 5852160"/>
              <a:gd name="connsiteY5" fmla="*/ 515389 h 2414086"/>
              <a:gd name="connsiteX6" fmla="*/ 16625 w 5852160"/>
              <a:gd name="connsiteY6" fmla="*/ 997527 h 2414086"/>
              <a:gd name="connsiteX7" fmla="*/ 49876 w 5852160"/>
              <a:gd name="connsiteY7" fmla="*/ 1230283 h 2414086"/>
              <a:gd name="connsiteX8" fmla="*/ 99753 w 5852160"/>
              <a:gd name="connsiteY8" fmla="*/ 1413163 h 2414086"/>
              <a:gd name="connsiteX9" fmla="*/ 133004 w 5852160"/>
              <a:gd name="connsiteY9" fmla="*/ 1463040 h 2414086"/>
              <a:gd name="connsiteX10" fmla="*/ 182880 w 5852160"/>
              <a:gd name="connsiteY10" fmla="*/ 1596043 h 2414086"/>
              <a:gd name="connsiteX11" fmla="*/ 249382 w 5852160"/>
              <a:gd name="connsiteY11" fmla="*/ 1778923 h 2414086"/>
              <a:gd name="connsiteX12" fmla="*/ 282633 w 5852160"/>
              <a:gd name="connsiteY12" fmla="*/ 1845425 h 2414086"/>
              <a:gd name="connsiteX13" fmla="*/ 299258 w 5852160"/>
              <a:gd name="connsiteY13" fmla="*/ 1895301 h 2414086"/>
              <a:gd name="connsiteX14" fmla="*/ 349134 w 5852160"/>
              <a:gd name="connsiteY14" fmla="*/ 1911927 h 2414086"/>
              <a:gd name="connsiteX15" fmla="*/ 399011 w 5852160"/>
              <a:gd name="connsiteY15" fmla="*/ 1961803 h 2414086"/>
              <a:gd name="connsiteX16" fmla="*/ 432262 w 5852160"/>
              <a:gd name="connsiteY16" fmla="*/ 2011680 h 2414086"/>
              <a:gd name="connsiteX17" fmla="*/ 482138 w 5852160"/>
              <a:gd name="connsiteY17" fmla="*/ 2028305 h 2414086"/>
              <a:gd name="connsiteX18" fmla="*/ 581891 w 5852160"/>
              <a:gd name="connsiteY18" fmla="*/ 2078181 h 2414086"/>
              <a:gd name="connsiteX19" fmla="*/ 731520 w 5852160"/>
              <a:gd name="connsiteY19" fmla="*/ 2144683 h 2414086"/>
              <a:gd name="connsiteX20" fmla="*/ 931025 w 5852160"/>
              <a:gd name="connsiteY20" fmla="*/ 2161309 h 2414086"/>
              <a:gd name="connsiteX21" fmla="*/ 1230284 w 5852160"/>
              <a:gd name="connsiteY21" fmla="*/ 2227811 h 2414086"/>
              <a:gd name="connsiteX22" fmla="*/ 1296785 w 5852160"/>
              <a:gd name="connsiteY22" fmla="*/ 2244436 h 2414086"/>
              <a:gd name="connsiteX23" fmla="*/ 1346662 w 5852160"/>
              <a:gd name="connsiteY23" fmla="*/ 2261061 h 2414086"/>
              <a:gd name="connsiteX24" fmla="*/ 1995054 w 5852160"/>
              <a:gd name="connsiteY24" fmla="*/ 2277687 h 2414086"/>
              <a:gd name="connsiteX25" fmla="*/ 2094807 w 5852160"/>
              <a:gd name="connsiteY25" fmla="*/ 2294312 h 2414086"/>
              <a:gd name="connsiteX26" fmla="*/ 2177934 w 5852160"/>
              <a:gd name="connsiteY26" fmla="*/ 2310938 h 2414086"/>
              <a:gd name="connsiteX27" fmla="*/ 2310938 w 5852160"/>
              <a:gd name="connsiteY27" fmla="*/ 2327563 h 2414086"/>
              <a:gd name="connsiteX28" fmla="*/ 3823854 w 5852160"/>
              <a:gd name="connsiteY28" fmla="*/ 2327563 h 2414086"/>
              <a:gd name="connsiteX29" fmla="*/ 3906982 w 5852160"/>
              <a:gd name="connsiteY29" fmla="*/ 2294312 h 2414086"/>
              <a:gd name="connsiteX30" fmla="*/ 4189614 w 5852160"/>
              <a:gd name="connsiteY30" fmla="*/ 2261061 h 2414086"/>
              <a:gd name="connsiteX31" fmla="*/ 5120640 w 5852160"/>
              <a:gd name="connsiteY31" fmla="*/ 2244436 h 2414086"/>
              <a:gd name="connsiteX32" fmla="*/ 5253644 w 5852160"/>
              <a:gd name="connsiteY32" fmla="*/ 2211185 h 2414086"/>
              <a:gd name="connsiteX33" fmla="*/ 5320145 w 5852160"/>
              <a:gd name="connsiteY33" fmla="*/ 2194560 h 2414086"/>
              <a:gd name="connsiteX34" fmla="*/ 5419898 w 5852160"/>
              <a:gd name="connsiteY34" fmla="*/ 2161309 h 2414086"/>
              <a:gd name="connsiteX35" fmla="*/ 5469774 w 5852160"/>
              <a:gd name="connsiteY35" fmla="*/ 2144683 h 2414086"/>
              <a:gd name="connsiteX36" fmla="*/ 5519651 w 5852160"/>
              <a:gd name="connsiteY36" fmla="*/ 2111432 h 2414086"/>
              <a:gd name="connsiteX37" fmla="*/ 5669280 w 5852160"/>
              <a:gd name="connsiteY37" fmla="*/ 2061556 h 2414086"/>
              <a:gd name="connsiteX38" fmla="*/ 5719156 w 5852160"/>
              <a:gd name="connsiteY38" fmla="*/ 2044931 h 2414086"/>
              <a:gd name="connsiteX39" fmla="*/ 5835534 w 5852160"/>
              <a:gd name="connsiteY39" fmla="*/ 1928552 h 2414086"/>
              <a:gd name="connsiteX40" fmla="*/ 5852160 w 5852160"/>
              <a:gd name="connsiteY40" fmla="*/ 1778923 h 2414086"/>
              <a:gd name="connsiteX41" fmla="*/ 5835534 w 5852160"/>
              <a:gd name="connsiteY41" fmla="*/ 1230283 h 2414086"/>
              <a:gd name="connsiteX42" fmla="*/ 5802284 w 5852160"/>
              <a:gd name="connsiteY42" fmla="*/ 1130531 h 2414086"/>
              <a:gd name="connsiteX43" fmla="*/ 5785658 w 5852160"/>
              <a:gd name="connsiteY43" fmla="*/ 1080654 h 2414086"/>
              <a:gd name="connsiteX44" fmla="*/ 5769033 w 5852160"/>
              <a:gd name="connsiteY44" fmla="*/ 1014152 h 2414086"/>
              <a:gd name="connsiteX45" fmla="*/ 5652654 w 5852160"/>
              <a:gd name="connsiteY45" fmla="*/ 881149 h 2414086"/>
              <a:gd name="connsiteX46" fmla="*/ 5552902 w 5852160"/>
              <a:gd name="connsiteY46" fmla="*/ 814647 h 2414086"/>
              <a:gd name="connsiteX47" fmla="*/ 5503025 w 5852160"/>
              <a:gd name="connsiteY47" fmla="*/ 764771 h 2414086"/>
              <a:gd name="connsiteX48" fmla="*/ 5403273 w 5852160"/>
              <a:gd name="connsiteY48" fmla="*/ 714894 h 2414086"/>
              <a:gd name="connsiteX49" fmla="*/ 5353396 w 5852160"/>
              <a:gd name="connsiteY49" fmla="*/ 648392 h 2414086"/>
              <a:gd name="connsiteX50" fmla="*/ 5303520 w 5852160"/>
              <a:gd name="connsiteY50" fmla="*/ 615141 h 2414086"/>
              <a:gd name="connsiteX51" fmla="*/ 5253644 w 5852160"/>
              <a:gd name="connsiteY51" fmla="*/ 565265 h 2414086"/>
              <a:gd name="connsiteX52" fmla="*/ 5137265 w 5852160"/>
              <a:gd name="connsiteY52" fmla="*/ 498763 h 2414086"/>
              <a:gd name="connsiteX53" fmla="*/ 5087389 w 5852160"/>
              <a:gd name="connsiteY53" fmla="*/ 465512 h 2414086"/>
              <a:gd name="connsiteX54" fmla="*/ 5037513 w 5852160"/>
              <a:gd name="connsiteY54" fmla="*/ 399011 h 2414086"/>
              <a:gd name="connsiteX55" fmla="*/ 4971011 w 5852160"/>
              <a:gd name="connsiteY55" fmla="*/ 382385 h 2414086"/>
              <a:gd name="connsiteX56" fmla="*/ 4921134 w 5852160"/>
              <a:gd name="connsiteY56" fmla="*/ 349134 h 2414086"/>
              <a:gd name="connsiteX57" fmla="*/ 4821382 w 5852160"/>
              <a:gd name="connsiteY57" fmla="*/ 315883 h 2414086"/>
              <a:gd name="connsiteX58" fmla="*/ 4771505 w 5852160"/>
              <a:gd name="connsiteY58" fmla="*/ 299258 h 2414086"/>
              <a:gd name="connsiteX59" fmla="*/ 4688378 w 5852160"/>
              <a:gd name="connsiteY59" fmla="*/ 282632 h 2414086"/>
              <a:gd name="connsiteX60" fmla="*/ 4588625 w 5852160"/>
              <a:gd name="connsiteY60" fmla="*/ 266007 h 2414086"/>
              <a:gd name="connsiteX61" fmla="*/ 4522124 w 5852160"/>
              <a:gd name="connsiteY61" fmla="*/ 249381 h 2414086"/>
              <a:gd name="connsiteX62" fmla="*/ 4438996 w 5852160"/>
              <a:gd name="connsiteY62" fmla="*/ 232756 h 2414086"/>
              <a:gd name="connsiteX63" fmla="*/ 4339244 w 5852160"/>
              <a:gd name="connsiteY63" fmla="*/ 199505 h 2414086"/>
              <a:gd name="connsiteX64" fmla="*/ 3873731 w 5852160"/>
              <a:gd name="connsiteY64" fmla="*/ 216131 h 2414086"/>
              <a:gd name="connsiteX65" fmla="*/ 3640974 w 5852160"/>
              <a:gd name="connsiteY65" fmla="*/ 199505 h 2414086"/>
              <a:gd name="connsiteX66" fmla="*/ 3591098 w 5852160"/>
              <a:gd name="connsiteY66" fmla="*/ 182880 h 2414086"/>
              <a:gd name="connsiteX67" fmla="*/ 3125585 w 5852160"/>
              <a:gd name="connsiteY67" fmla="*/ 166254 h 2414086"/>
              <a:gd name="connsiteX68" fmla="*/ 3009207 w 5852160"/>
              <a:gd name="connsiteY68" fmla="*/ 116378 h 2414086"/>
              <a:gd name="connsiteX69" fmla="*/ 2959331 w 5852160"/>
              <a:gd name="connsiteY69" fmla="*/ 99752 h 2414086"/>
              <a:gd name="connsiteX70" fmla="*/ 2909454 w 5852160"/>
              <a:gd name="connsiteY70" fmla="*/ 66501 h 2414086"/>
              <a:gd name="connsiteX71" fmla="*/ 2709949 w 5852160"/>
              <a:gd name="connsiteY71" fmla="*/ 33251 h 2414086"/>
              <a:gd name="connsiteX72" fmla="*/ 1978429 w 5852160"/>
              <a:gd name="connsiteY72" fmla="*/ 49876 h 2414086"/>
              <a:gd name="connsiteX73" fmla="*/ 1712422 w 5852160"/>
              <a:gd name="connsiteY73" fmla="*/ 83127 h 2414086"/>
              <a:gd name="connsiteX74" fmla="*/ 1479665 w 5852160"/>
              <a:gd name="connsiteY74" fmla="*/ 99752 h 2414086"/>
              <a:gd name="connsiteX75" fmla="*/ 1097280 w 5852160"/>
              <a:gd name="connsiteY75" fmla="*/ 83127 h 2414086"/>
              <a:gd name="connsiteX76" fmla="*/ 1047404 w 5852160"/>
              <a:gd name="connsiteY76" fmla="*/ 66501 h 2414086"/>
              <a:gd name="connsiteX77" fmla="*/ 931025 w 5852160"/>
              <a:gd name="connsiteY77" fmla="*/ 49876 h 2414086"/>
              <a:gd name="connsiteX78" fmla="*/ 864524 w 5852160"/>
              <a:gd name="connsiteY78" fmla="*/ 33251 h 2414086"/>
              <a:gd name="connsiteX79" fmla="*/ 615142 w 5852160"/>
              <a:gd name="connsiteY79" fmla="*/ 16625 h 2414086"/>
              <a:gd name="connsiteX80" fmla="*/ 532014 w 5852160"/>
              <a:gd name="connsiteY80" fmla="*/ 0 h 2414086"/>
              <a:gd name="connsiteX81" fmla="*/ 382385 w 5852160"/>
              <a:gd name="connsiteY81" fmla="*/ 49876 h 2414086"/>
              <a:gd name="connsiteX82" fmla="*/ 282633 w 5852160"/>
              <a:gd name="connsiteY82" fmla="*/ 133003 h 2414086"/>
              <a:gd name="connsiteX83" fmla="*/ 232756 w 5852160"/>
              <a:gd name="connsiteY83" fmla="*/ 149629 h 2414086"/>
              <a:gd name="connsiteX84" fmla="*/ 282633 w 5852160"/>
              <a:gd name="connsiteY84" fmla="*/ 99752 h 241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852160" h="2414086">
                <a:moveTo>
                  <a:pt x="282633" y="99752"/>
                </a:moveTo>
                <a:lnTo>
                  <a:pt x="282633" y="99752"/>
                </a:lnTo>
                <a:cubicBezTo>
                  <a:pt x="243840" y="133003"/>
                  <a:pt x="206151" y="167587"/>
                  <a:pt x="166254" y="199505"/>
                </a:cubicBezTo>
                <a:cubicBezTo>
                  <a:pt x="150651" y="211987"/>
                  <a:pt x="129536" y="217719"/>
                  <a:pt x="116378" y="232756"/>
                </a:cubicBezTo>
                <a:cubicBezTo>
                  <a:pt x="90062" y="262831"/>
                  <a:pt x="49876" y="332509"/>
                  <a:pt x="49876" y="332509"/>
                </a:cubicBezTo>
                <a:cubicBezTo>
                  <a:pt x="7689" y="459069"/>
                  <a:pt x="23498" y="397892"/>
                  <a:pt x="0" y="515389"/>
                </a:cubicBezTo>
                <a:cubicBezTo>
                  <a:pt x="5542" y="676102"/>
                  <a:pt x="5433" y="837109"/>
                  <a:pt x="16625" y="997527"/>
                </a:cubicBezTo>
                <a:cubicBezTo>
                  <a:pt x="22080" y="1075710"/>
                  <a:pt x="34505" y="1153432"/>
                  <a:pt x="49876" y="1230283"/>
                </a:cubicBezTo>
                <a:cubicBezTo>
                  <a:pt x="58799" y="1274896"/>
                  <a:pt x="75646" y="1377003"/>
                  <a:pt x="99753" y="1413163"/>
                </a:cubicBezTo>
                <a:lnTo>
                  <a:pt x="133004" y="1463040"/>
                </a:lnTo>
                <a:cubicBezTo>
                  <a:pt x="168998" y="1607019"/>
                  <a:pt x="124921" y="1451146"/>
                  <a:pt x="182880" y="1596043"/>
                </a:cubicBezTo>
                <a:cubicBezTo>
                  <a:pt x="256606" y="1780359"/>
                  <a:pt x="176686" y="1615358"/>
                  <a:pt x="249382" y="1778923"/>
                </a:cubicBezTo>
                <a:cubicBezTo>
                  <a:pt x="259448" y="1801571"/>
                  <a:pt x="272870" y="1822645"/>
                  <a:pt x="282633" y="1845425"/>
                </a:cubicBezTo>
                <a:cubicBezTo>
                  <a:pt x="289536" y="1861533"/>
                  <a:pt x="286866" y="1882909"/>
                  <a:pt x="299258" y="1895301"/>
                </a:cubicBezTo>
                <a:cubicBezTo>
                  <a:pt x="311650" y="1907693"/>
                  <a:pt x="332509" y="1906385"/>
                  <a:pt x="349134" y="1911927"/>
                </a:cubicBezTo>
                <a:cubicBezTo>
                  <a:pt x="365760" y="1928552"/>
                  <a:pt x="383959" y="1943741"/>
                  <a:pt x="399011" y="1961803"/>
                </a:cubicBezTo>
                <a:cubicBezTo>
                  <a:pt x="411803" y="1977153"/>
                  <a:pt x="416659" y="1999198"/>
                  <a:pt x="432262" y="2011680"/>
                </a:cubicBezTo>
                <a:cubicBezTo>
                  <a:pt x="445946" y="2022628"/>
                  <a:pt x="465513" y="2022763"/>
                  <a:pt x="482138" y="2028305"/>
                </a:cubicBezTo>
                <a:cubicBezTo>
                  <a:pt x="625075" y="2123597"/>
                  <a:pt x="444227" y="2009349"/>
                  <a:pt x="581891" y="2078181"/>
                </a:cubicBezTo>
                <a:cubicBezTo>
                  <a:pt x="651944" y="2113207"/>
                  <a:pt x="628574" y="2136104"/>
                  <a:pt x="731520" y="2144683"/>
                </a:cubicBezTo>
                <a:lnTo>
                  <a:pt x="931025" y="2161309"/>
                </a:lnTo>
                <a:cubicBezTo>
                  <a:pt x="1142098" y="2203524"/>
                  <a:pt x="1042447" y="2180852"/>
                  <a:pt x="1230284" y="2227811"/>
                </a:cubicBezTo>
                <a:cubicBezTo>
                  <a:pt x="1252451" y="2233353"/>
                  <a:pt x="1275108" y="2237211"/>
                  <a:pt x="1296785" y="2244436"/>
                </a:cubicBezTo>
                <a:cubicBezTo>
                  <a:pt x="1313411" y="2249978"/>
                  <a:pt x="1329157" y="2260227"/>
                  <a:pt x="1346662" y="2261061"/>
                </a:cubicBezTo>
                <a:cubicBezTo>
                  <a:pt x="1562619" y="2271345"/>
                  <a:pt x="1778923" y="2272145"/>
                  <a:pt x="1995054" y="2277687"/>
                </a:cubicBezTo>
                <a:lnTo>
                  <a:pt x="2094807" y="2294312"/>
                </a:lnTo>
                <a:cubicBezTo>
                  <a:pt x="2122609" y="2299367"/>
                  <a:pt x="2150005" y="2306641"/>
                  <a:pt x="2177934" y="2310938"/>
                </a:cubicBezTo>
                <a:cubicBezTo>
                  <a:pt x="2222094" y="2317732"/>
                  <a:pt x="2266603" y="2322021"/>
                  <a:pt x="2310938" y="2327563"/>
                </a:cubicBezTo>
                <a:cubicBezTo>
                  <a:pt x="2820455" y="2497409"/>
                  <a:pt x="2427905" y="2372594"/>
                  <a:pt x="3823854" y="2327563"/>
                </a:cubicBezTo>
                <a:cubicBezTo>
                  <a:pt x="3853682" y="2326601"/>
                  <a:pt x="3878029" y="2301550"/>
                  <a:pt x="3906982" y="2294312"/>
                </a:cubicBezTo>
                <a:cubicBezTo>
                  <a:pt x="3949033" y="2283799"/>
                  <a:pt x="4168368" y="2261705"/>
                  <a:pt x="4189614" y="2261061"/>
                </a:cubicBezTo>
                <a:cubicBezTo>
                  <a:pt x="4499863" y="2251659"/>
                  <a:pt x="4810298" y="2249978"/>
                  <a:pt x="5120640" y="2244436"/>
                </a:cubicBezTo>
                <a:lnTo>
                  <a:pt x="5253644" y="2211185"/>
                </a:lnTo>
                <a:cubicBezTo>
                  <a:pt x="5275811" y="2205643"/>
                  <a:pt x="5298468" y="2201786"/>
                  <a:pt x="5320145" y="2194560"/>
                </a:cubicBezTo>
                <a:lnTo>
                  <a:pt x="5419898" y="2161309"/>
                </a:lnTo>
                <a:cubicBezTo>
                  <a:pt x="5436523" y="2155767"/>
                  <a:pt x="5455193" y="2154404"/>
                  <a:pt x="5469774" y="2144683"/>
                </a:cubicBezTo>
                <a:cubicBezTo>
                  <a:pt x="5486400" y="2133599"/>
                  <a:pt x="5501392" y="2119547"/>
                  <a:pt x="5519651" y="2111432"/>
                </a:cubicBezTo>
                <a:cubicBezTo>
                  <a:pt x="5519658" y="2111429"/>
                  <a:pt x="5644338" y="2069870"/>
                  <a:pt x="5669280" y="2061556"/>
                </a:cubicBezTo>
                <a:lnTo>
                  <a:pt x="5719156" y="2044931"/>
                </a:lnTo>
                <a:cubicBezTo>
                  <a:pt x="5833491" y="1968708"/>
                  <a:pt x="5806272" y="2016341"/>
                  <a:pt x="5835534" y="1928552"/>
                </a:cubicBezTo>
                <a:cubicBezTo>
                  <a:pt x="5841076" y="1878676"/>
                  <a:pt x="5852160" y="1829106"/>
                  <a:pt x="5852160" y="1778923"/>
                </a:cubicBezTo>
                <a:cubicBezTo>
                  <a:pt x="5852160" y="1595959"/>
                  <a:pt x="5849567" y="1412708"/>
                  <a:pt x="5835534" y="1230283"/>
                </a:cubicBezTo>
                <a:cubicBezTo>
                  <a:pt x="5832846" y="1195337"/>
                  <a:pt x="5813367" y="1163782"/>
                  <a:pt x="5802284" y="1130531"/>
                </a:cubicBezTo>
                <a:cubicBezTo>
                  <a:pt x="5796742" y="1113905"/>
                  <a:pt x="5789908" y="1097656"/>
                  <a:pt x="5785658" y="1080654"/>
                </a:cubicBezTo>
                <a:cubicBezTo>
                  <a:pt x="5780116" y="1058487"/>
                  <a:pt x="5779252" y="1034589"/>
                  <a:pt x="5769033" y="1014152"/>
                </a:cubicBezTo>
                <a:cubicBezTo>
                  <a:pt x="5700947" y="877980"/>
                  <a:pt x="5731032" y="946464"/>
                  <a:pt x="5652654" y="881149"/>
                </a:cubicBezTo>
                <a:cubicBezTo>
                  <a:pt x="5569629" y="811961"/>
                  <a:pt x="5640555" y="843864"/>
                  <a:pt x="5552902" y="814647"/>
                </a:cubicBezTo>
                <a:cubicBezTo>
                  <a:pt x="5536276" y="798022"/>
                  <a:pt x="5522588" y="777813"/>
                  <a:pt x="5503025" y="764771"/>
                </a:cubicBezTo>
                <a:cubicBezTo>
                  <a:pt x="5421896" y="710685"/>
                  <a:pt x="5481751" y="793372"/>
                  <a:pt x="5403273" y="714894"/>
                </a:cubicBezTo>
                <a:cubicBezTo>
                  <a:pt x="5383680" y="695301"/>
                  <a:pt x="5372989" y="667985"/>
                  <a:pt x="5353396" y="648392"/>
                </a:cubicBezTo>
                <a:cubicBezTo>
                  <a:pt x="5339267" y="634263"/>
                  <a:pt x="5318870" y="627933"/>
                  <a:pt x="5303520" y="615141"/>
                </a:cubicBezTo>
                <a:cubicBezTo>
                  <a:pt x="5285458" y="600089"/>
                  <a:pt x="5271706" y="580317"/>
                  <a:pt x="5253644" y="565265"/>
                </a:cubicBezTo>
                <a:cubicBezTo>
                  <a:pt x="5209456" y="528442"/>
                  <a:pt x="5189005" y="528329"/>
                  <a:pt x="5137265" y="498763"/>
                </a:cubicBezTo>
                <a:cubicBezTo>
                  <a:pt x="5119916" y="488850"/>
                  <a:pt x="5101518" y="479641"/>
                  <a:pt x="5087389" y="465512"/>
                </a:cubicBezTo>
                <a:cubicBezTo>
                  <a:pt x="5067796" y="445919"/>
                  <a:pt x="5060061" y="415116"/>
                  <a:pt x="5037513" y="399011"/>
                </a:cubicBezTo>
                <a:cubicBezTo>
                  <a:pt x="5018920" y="385730"/>
                  <a:pt x="4993178" y="387927"/>
                  <a:pt x="4971011" y="382385"/>
                </a:cubicBezTo>
                <a:cubicBezTo>
                  <a:pt x="4954385" y="371301"/>
                  <a:pt x="4939393" y="357249"/>
                  <a:pt x="4921134" y="349134"/>
                </a:cubicBezTo>
                <a:cubicBezTo>
                  <a:pt x="4889106" y="334899"/>
                  <a:pt x="4854633" y="326967"/>
                  <a:pt x="4821382" y="315883"/>
                </a:cubicBezTo>
                <a:cubicBezTo>
                  <a:pt x="4804756" y="310341"/>
                  <a:pt x="4788690" y="302695"/>
                  <a:pt x="4771505" y="299258"/>
                </a:cubicBezTo>
                <a:lnTo>
                  <a:pt x="4688378" y="282632"/>
                </a:lnTo>
                <a:cubicBezTo>
                  <a:pt x="4655212" y="276602"/>
                  <a:pt x="4621680" y="272618"/>
                  <a:pt x="4588625" y="266007"/>
                </a:cubicBezTo>
                <a:cubicBezTo>
                  <a:pt x="4566219" y="261526"/>
                  <a:pt x="4544429" y="254338"/>
                  <a:pt x="4522124" y="249381"/>
                </a:cubicBezTo>
                <a:cubicBezTo>
                  <a:pt x="4494539" y="243251"/>
                  <a:pt x="4466258" y="240191"/>
                  <a:pt x="4438996" y="232756"/>
                </a:cubicBezTo>
                <a:cubicBezTo>
                  <a:pt x="4405182" y="223534"/>
                  <a:pt x="4339244" y="199505"/>
                  <a:pt x="4339244" y="199505"/>
                </a:cubicBezTo>
                <a:cubicBezTo>
                  <a:pt x="4184073" y="205047"/>
                  <a:pt x="4029001" y="216131"/>
                  <a:pt x="3873731" y="216131"/>
                </a:cubicBezTo>
                <a:cubicBezTo>
                  <a:pt x="3795948" y="216131"/>
                  <a:pt x="3718225" y="208593"/>
                  <a:pt x="3640974" y="199505"/>
                </a:cubicBezTo>
                <a:cubicBezTo>
                  <a:pt x="3623569" y="197457"/>
                  <a:pt x="3608586" y="184008"/>
                  <a:pt x="3591098" y="182880"/>
                </a:cubicBezTo>
                <a:cubicBezTo>
                  <a:pt x="3436150" y="172883"/>
                  <a:pt x="3280756" y="171796"/>
                  <a:pt x="3125585" y="166254"/>
                </a:cubicBezTo>
                <a:cubicBezTo>
                  <a:pt x="2987188" y="131655"/>
                  <a:pt x="3124017" y="173783"/>
                  <a:pt x="3009207" y="116378"/>
                </a:cubicBezTo>
                <a:cubicBezTo>
                  <a:pt x="2993532" y="108541"/>
                  <a:pt x="2975006" y="107589"/>
                  <a:pt x="2959331" y="99752"/>
                </a:cubicBezTo>
                <a:cubicBezTo>
                  <a:pt x="2941459" y="90816"/>
                  <a:pt x="2927326" y="75437"/>
                  <a:pt x="2909454" y="66501"/>
                </a:cubicBezTo>
                <a:cubicBezTo>
                  <a:pt x="2853749" y="38649"/>
                  <a:pt x="2757356" y="38518"/>
                  <a:pt x="2709949" y="33251"/>
                </a:cubicBezTo>
                <a:lnTo>
                  <a:pt x="1978429" y="49876"/>
                </a:lnTo>
                <a:cubicBezTo>
                  <a:pt x="1854352" y="54558"/>
                  <a:pt x="1828113" y="72109"/>
                  <a:pt x="1712422" y="83127"/>
                </a:cubicBezTo>
                <a:cubicBezTo>
                  <a:pt x="1634989" y="90502"/>
                  <a:pt x="1557251" y="94210"/>
                  <a:pt x="1479665" y="99752"/>
                </a:cubicBezTo>
                <a:cubicBezTo>
                  <a:pt x="1352203" y="94210"/>
                  <a:pt x="1224486" y="92912"/>
                  <a:pt x="1097280" y="83127"/>
                </a:cubicBezTo>
                <a:cubicBezTo>
                  <a:pt x="1079807" y="81783"/>
                  <a:pt x="1064588" y="69938"/>
                  <a:pt x="1047404" y="66501"/>
                </a:cubicBezTo>
                <a:cubicBezTo>
                  <a:pt x="1008978" y="58816"/>
                  <a:pt x="969580" y="56886"/>
                  <a:pt x="931025" y="49876"/>
                </a:cubicBezTo>
                <a:cubicBezTo>
                  <a:pt x="908544" y="45789"/>
                  <a:pt x="887248" y="35643"/>
                  <a:pt x="864524" y="33251"/>
                </a:cubicBezTo>
                <a:cubicBezTo>
                  <a:pt x="781670" y="24529"/>
                  <a:pt x="698269" y="22167"/>
                  <a:pt x="615142" y="16625"/>
                </a:cubicBezTo>
                <a:cubicBezTo>
                  <a:pt x="587433" y="11083"/>
                  <a:pt x="560272" y="0"/>
                  <a:pt x="532014" y="0"/>
                </a:cubicBezTo>
                <a:cubicBezTo>
                  <a:pt x="462737" y="0"/>
                  <a:pt x="430562" y="9728"/>
                  <a:pt x="382385" y="49876"/>
                </a:cubicBezTo>
                <a:cubicBezTo>
                  <a:pt x="327232" y="95837"/>
                  <a:pt x="344550" y="102044"/>
                  <a:pt x="282633" y="133003"/>
                </a:cubicBezTo>
                <a:cubicBezTo>
                  <a:pt x="266958" y="140840"/>
                  <a:pt x="245148" y="162021"/>
                  <a:pt x="232756" y="149629"/>
                </a:cubicBezTo>
                <a:lnTo>
                  <a:pt x="282633" y="99752"/>
                </a:ln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0" name="Down Arrow 19">
            <a:extLst>
              <a:ext uri="{FF2B5EF4-FFF2-40B4-BE49-F238E27FC236}">
                <a16:creationId xmlns:a16="http://schemas.microsoft.com/office/drawing/2014/main" id="{159F0AB8-1516-4247-A60D-DCE65003006A}"/>
              </a:ext>
            </a:extLst>
          </p:cNvPr>
          <p:cNvSpPr/>
          <p:nvPr/>
        </p:nvSpPr>
        <p:spPr>
          <a:xfrm rot="19917676">
            <a:off x="949731" y="3307637"/>
            <a:ext cx="60959" cy="392571"/>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27788"/>
            <a:ext cx="1774845" cy="369332"/>
          </a:xfrm>
          <a:prstGeom prst="rect">
            <a:avLst/>
          </a:prstGeom>
          <a:noFill/>
        </p:spPr>
        <p:txBody>
          <a:bodyPr wrap="none" rtlCol="0">
            <a:spAutoFit/>
          </a:bodyPr>
          <a:lstStyle/>
          <a:p>
            <a:r>
              <a:rPr lang="en-US" dirty="0"/>
              <a:t>Root aggregate</a:t>
            </a:r>
          </a:p>
        </p:txBody>
      </p:sp>
      <p:sp>
        <p:nvSpPr>
          <p:cNvPr id="44" name="Down Arrow 43">
            <a:extLst>
              <a:ext uri="{FF2B5EF4-FFF2-40B4-BE49-F238E27FC236}">
                <a16:creationId xmlns:a16="http://schemas.microsoft.com/office/drawing/2014/main" id="{EE865EEE-7094-B945-AF86-610B91084809}"/>
              </a:ext>
            </a:extLst>
          </p:cNvPr>
          <p:cNvSpPr/>
          <p:nvPr/>
        </p:nvSpPr>
        <p:spPr>
          <a:xfrm rot="2531034" flipH="1">
            <a:off x="10367655" y="1444245"/>
            <a:ext cx="60959" cy="700428"/>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5" name="TextBox 44">
            <a:extLst>
              <a:ext uri="{FF2B5EF4-FFF2-40B4-BE49-F238E27FC236}">
                <a16:creationId xmlns:a16="http://schemas.microsoft.com/office/drawing/2014/main" id="{8F0DD484-5770-0045-B26C-58E50A20E8AC}"/>
              </a:ext>
            </a:extLst>
          </p:cNvPr>
          <p:cNvSpPr txBox="1"/>
          <p:nvPr/>
        </p:nvSpPr>
        <p:spPr>
          <a:xfrm>
            <a:off x="10227375" y="1078259"/>
            <a:ext cx="1774845" cy="369332"/>
          </a:xfrm>
          <a:prstGeom prst="rect">
            <a:avLst/>
          </a:prstGeom>
          <a:noFill/>
        </p:spPr>
        <p:txBody>
          <a:bodyPr wrap="none" rtlCol="0">
            <a:spAutoFit/>
          </a:bodyPr>
          <a:lstStyle/>
          <a:p>
            <a:r>
              <a:rPr lang="en-US" dirty="0"/>
              <a:t>Root aggregate</a:t>
            </a:r>
          </a:p>
        </p:txBody>
      </p:sp>
      <p:sp>
        <p:nvSpPr>
          <p:cNvPr id="48" name="TextBox 47">
            <a:extLst>
              <a:ext uri="{FF2B5EF4-FFF2-40B4-BE49-F238E27FC236}">
                <a16:creationId xmlns:a16="http://schemas.microsoft.com/office/drawing/2014/main" id="{0CCBD90B-32C1-1E4C-9565-D052411A761F}"/>
              </a:ext>
            </a:extLst>
          </p:cNvPr>
          <p:cNvSpPr txBox="1"/>
          <p:nvPr/>
        </p:nvSpPr>
        <p:spPr>
          <a:xfrm>
            <a:off x="-24732" y="292304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65728"/>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1506935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52</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184711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4780888" y="3111310"/>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342451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244645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193433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221499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192315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160390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158226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1488752"/>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318435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53</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a:t>
            </a:r>
          </a:p>
          <a:p>
            <a:r>
              <a:rPr lang="en-US" sz="1200" dirty="0">
                <a:solidFill>
                  <a:schemeClr val="accent1">
                    <a:lumMod val="50000"/>
                  </a:schemeClr>
                </a:solidFill>
              </a:rPr>
              <a:t>This  will trigger a new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spTree>
    <p:extLst>
      <p:ext uri="{BB962C8B-B14F-4D97-AF65-F5344CB8AC3E}">
        <p14:creationId xmlns:p14="http://schemas.microsoft.com/office/powerpoint/2010/main" val="4039093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54</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D40D0B9-293D-A648-A740-701629B314DA}"/>
              </a:ext>
            </a:extLst>
          </p:cNvPr>
          <p:cNvCxnSpPr>
            <a:cxnSpLocks/>
          </p:cNvCxnSpPr>
          <p:nvPr/>
        </p:nvCxnSpPr>
        <p:spPr>
          <a:xfrm>
            <a:off x="1136103" y="5313707"/>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DE63F83F-9466-314A-AD5D-7719EF31F714}"/>
              </a:ext>
            </a:extLst>
          </p:cNvPr>
          <p:cNvSpPr/>
          <p:nvPr/>
        </p:nvSpPr>
        <p:spPr>
          <a:xfrm>
            <a:off x="1272893" y="5072881"/>
            <a:ext cx="1083951"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updateOrder</a:t>
            </a:r>
            <a:endParaRPr lang="en-US" sz="1050" b="0" dirty="0">
              <a:solidFill>
                <a:schemeClr val="tx1">
                  <a:lumMod val="50000"/>
                </a:schemeClr>
              </a:solidFill>
              <a:effectLst/>
              <a:latin typeface="Menlo" panose="020B0609030804020204" pitchFamily="49" charset="0"/>
            </a:endParaRPr>
          </a:p>
        </p:txBody>
      </p:sp>
      <p:cxnSp>
        <p:nvCxnSpPr>
          <p:cNvPr id="35" name="Straight Arrow Connector 34">
            <a:extLst>
              <a:ext uri="{FF2B5EF4-FFF2-40B4-BE49-F238E27FC236}">
                <a16:creationId xmlns:a16="http://schemas.microsoft.com/office/drawing/2014/main" id="{D681DFBA-0B5C-804E-9048-F3AE1595992B}"/>
              </a:ext>
            </a:extLst>
          </p:cNvPr>
          <p:cNvCxnSpPr>
            <a:cxnSpLocks/>
          </p:cNvCxnSpPr>
          <p:nvPr/>
        </p:nvCxnSpPr>
        <p:spPr>
          <a:xfrm>
            <a:off x="3031844" y="5527361"/>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F0D721D9-8A11-8F41-9EB5-E9EBA3A36287}"/>
              </a:ext>
            </a:extLst>
          </p:cNvPr>
          <p:cNvGrpSpPr/>
          <p:nvPr/>
        </p:nvGrpSpPr>
        <p:grpSpPr>
          <a:xfrm>
            <a:off x="3844644" y="5356943"/>
            <a:ext cx="589722" cy="340835"/>
            <a:chOff x="4452049" y="5323365"/>
            <a:chExt cx="589722" cy="340835"/>
          </a:xfrm>
        </p:grpSpPr>
        <p:sp>
          <p:nvSpPr>
            <p:cNvPr id="42" name="Rounded Rectangle 41">
              <a:extLst>
                <a:ext uri="{FF2B5EF4-FFF2-40B4-BE49-F238E27FC236}">
                  <a16:creationId xmlns:a16="http://schemas.microsoft.com/office/drawing/2014/main" id="{9E1DB64E-60AC-5A48-AC17-F114EDB0A32A}"/>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3" name="Rounded Rectangle 42">
              <a:extLst>
                <a:ext uri="{FF2B5EF4-FFF2-40B4-BE49-F238E27FC236}">
                  <a16:creationId xmlns:a16="http://schemas.microsoft.com/office/drawing/2014/main" id="{FD01C949-B671-0443-9E3C-71F425C1E50D}"/>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4" name="Rounded Rectangle 43">
              <a:extLst>
                <a:ext uri="{FF2B5EF4-FFF2-40B4-BE49-F238E27FC236}">
                  <a16:creationId xmlns:a16="http://schemas.microsoft.com/office/drawing/2014/main" id="{09D8406D-FD66-914B-A367-32FD7436858D}"/>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5" name="Rounded Rectangle 44">
              <a:extLst>
                <a:ext uri="{FF2B5EF4-FFF2-40B4-BE49-F238E27FC236}">
                  <a16:creationId xmlns:a16="http://schemas.microsoft.com/office/drawing/2014/main" id="{399517F4-B456-3947-AE64-6D3F329976B4}"/>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46" name="TextBox 45">
            <a:extLst>
              <a:ext uri="{FF2B5EF4-FFF2-40B4-BE49-F238E27FC236}">
                <a16:creationId xmlns:a16="http://schemas.microsoft.com/office/drawing/2014/main" id="{625B2D76-BF89-8C48-BF3F-48AB0D3EF416}"/>
              </a:ext>
            </a:extLst>
          </p:cNvPr>
          <p:cNvSpPr txBox="1"/>
          <p:nvPr/>
        </p:nvSpPr>
        <p:spPr>
          <a:xfrm>
            <a:off x="3749209" y="51107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47" name="Can 46">
            <a:extLst>
              <a:ext uri="{FF2B5EF4-FFF2-40B4-BE49-F238E27FC236}">
                <a16:creationId xmlns:a16="http://schemas.microsoft.com/office/drawing/2014/main" id="{D7062029-5A5B-7245-A39E-DB4DC5774F63}"/>
              </a:ext>
            </a:extLst>
          </p:cNvPr>
          <p:cNvSpPr/>
          <p:nvPr/>
        </p:nvSpPr>
        <p:spPr>
          <a:xfrm flipH="1">
            <a:off x="3438244" y="613582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688A0DD-3F16-A846-91D8-B76A1718D05C}"/>
              </a:ext>
            </a:extLst>
          </p:cNvPr>
          <p:cNvCxnSpPr>
            <a:cxnSpLocks/>
            <a:stCxn id="45" idx="3"/>
          </p:cNvCxnSpPr>
          <p:nvPr/>
        </p:nvCxnSpPr>
        <p:spPr>
          <a:xfrm flipH="1">
            <a:off x="3039921" y="5527361"/>
            <a:ext cx="1394445" cy="416638"/>
          </a:xfrm>
          <a:prstGeom prst="bentConnector3">
            <a:avLst>
              <a:gd name="adj1" fmla="val -1639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0AAEA34-0056-5845-9978-F2B5F52FDA03}"/>
              </a:ext>
            </a:extLst>
          </p:cNvPr>
          <p:cNvCxnSpPr>
            <a:cxnSpLocks/>
            <a:endCxn id="47" idx="4"/>
          </p:cNvCxnSpPr>
          <p:nvPr/>
        </p:nvCxnSpPr>
        <p:spPr>
          <a:xfrm>
            <a:off x="3039921" y="64298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DD2FD735-3A77-A248-9CBF-856622267B4C}"/>
              </a:ext>
            </a:extLst>
          </p:cNvPr>
          <p:cNvCxnSpPr>
            <a:cxnSpLocks/>
            <a:stCxn id="45" idx="3"/>
          </p:cNvCxnSpPr>
          <p:nvPr/>
        </p:nvCxnSpPr>
        <p:spPr>
          <a:xfrm flipV="1">
            <a:off x="4434366" y="5523670"/>
            <a:ext cx="1499428" cy="36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DE6C679-2AFA-5C47-A3D7-940B6D4BFA41}"/>
              </a:ext>
            </a:extLst>
          </p:cNvPr>
          <p:cNvCxnSpPr>
            <a:cxnSpLocks/>
          </p:cNvCxnSpPr>
          <p:nvPr/>
        </p:nvCxnSpPr>
        <p:spPr>
          <a:xfrm flipH="1">
            <a:off x="1126860" y="5467055"/>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an 53">
            <a:extLst>
              <a:ext uri="{FF2B5EF4-FFF2-40B4-BE49-F238E27FC236}">
                <a16:creationId xmlns:a16="http://schemas.microsoft.com/office/drawing/2014/main" id="{D54637F5-78CC-A64A-A56F-F8E3C4EE011A}"/>
              </a:ext>
            </a:extLst>
          </p:cNvPr>
          <p:cNvSpPr/>
          <p:nvPr/>
        </p:nvSpPr>
        <p:spPr>
          <a:xfrm flipH="1">
            <a:off x="6411788" y="566751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55" name="Straight Arrow Connector 54">
            <a:extLst>
              <a:ext uri="{FF2B5EF4-FFF2-40B4-BE49-F238E27FC236}">
                <a16:creationId xmlns:a16="http://schemas.microsoft.com/office/drawing/2014/main" id="{032A9C1D-5BB9-9A49-A496-CC68D6F40E77}"/>
              </a:ext>
            </a:extLst>
          </p:cNvPr>
          <p:cNvCxnSpPr>
            <a:cxnSpLocks/>
          </p:cNvCxnSpPr>
          <p:nvPr/>
        </p:nvCxnSpPr>
        <p:spPr>
          <a:xfrm>
            <a:off x="5984593" y="58940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accent1">
                    <a:lumMod val="50000"/>
                  </a:schemeClr>
                </a:solidFill>
              </a:rPr>
              <a:t>Better ( more easily </a:t>
            </a:r>
            <a:r>
              <a:rPr lang="en-US" sz="1200" i="1" dirty="0" err="1">
                <a:solidFill>
                  <a:schemeClr val="accent1">
                    <a:lumMod val="50000"/>
                  </a:schemeClr>
                </a:solidFill>
              </a:rPr>
              <a:t>demoable</a:t>
            </a:r>
            <a:r>
              <a:rPr lang="en-US" sz="1200" i="1" dirty="0">
                <a:solidFill>
                  <a:schemeClr val="accent1">
                    <a:lumMod val="50000"/>
                  </a:schemeClr>
                </a:solidFill>
              </a:rPr>
              <a:t> policy) :</a:t>
            </a:r>
          </a:p>
          <a:p>
            <a:endParaRPr lang="en-US" sz="1200" dirty="0">
              <a:solidFill>
                <a:schemeClr val="accent1">
                  <a:lumMod val="50000"/>
                </a:schemeClr>
              </a:solidFill>
            </a:endParaRPr>
          </a:p>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 </a:t>
            </a:r>
          </a:p>
          <a:p>
            <a:r>
              <a:rPr lang="en-US" sz="1200" dirty="0">
                <a:solidFill>
                  <a:schemeClr val="accent1">
                    <a:lumMod val="50000"/>
                  </a:schemeClr>
                </a:solidFill>
              </a:rPr>
              <a:t>This  will trigger a new (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76608A7-257E-B946-B09C-2F55F8CC8E8E}"/>
              </a:ext>
            </a:extLst>
          </p:cNvPr>
          <p:cNvSpPr/>
          <p:nvPr/>
        </p:nvSpPr>
        <p:spPr>
          <a:xfrm>
            <a:off x="5873191" y="5541459"/>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33B433-3039-1549-ABCD-6033B8D6B4CC}"/>
              </a:ext>
            </a:extLst>
          </p:cNvPr>
          <p:cNvSpPr/>
          <p:nvPr/>
        </p:nvSpPr>
        <p:spPr>
          <a:xfrm>
            <a:off x="2988616" y="5990400"/>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cxnSp>
        <p:nvCxnSpPr>
          <p:cNvPr id="70" name="Straight Arrow Connector 69">
            <a:extLst>
              <a:ext uri="{FF2B5EF4-FFF2-40B4-BE49-F238E27FC236}">
                <a16:creationId xmlns:a16="http://schemas.microsoft.com/office/drawing/2014/main" id="{A548BCA8-0012-8A4B-A532-C785DBBEEAC3}"/>
              </a:ext>
            </a:extLst>
          </p:cNvPr>
          <p:cNvCxnSpPr>
            <a:cxnSpLocks/>
            <a:stCxn id="74" idx="2"/>
          </p:cNvCxnSpPr>
          <p:nvPr/>
        </p:nvCxnSpPr>
        <p:spPr>
          <a:xfrm flipH="1">
            <a:off x="1136105" y="4707039"/>
            <a:ext cx="4856064" cy="19537"/>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15861F3C-37F7-C74C-BCC8-7D3723A8AA8C}"/>
              </a:ext>
            </a:extLst>
          </p:cNvPr>
          <p:cNvSpPr/>
          <p:nvPr/>
        </p:nvSpPr>
        <p:spPr>
          <a:xfrm>
            <a:off x="1488170" y="4311762"/>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73" name="Straight Arrow Connector 72">
            <a:extLst>
              <a:ext uri="{FF2B5EF4-FFF2-40B4-BE49-F238E27FC236}">
                <a16:creationId xmlns:a16="http://schemas.microsoft.com/office/drawing/2014/main" id="{4B2CC14B-7118-164C-B574-BA336BC17CEA}"/>
              </a:ext>
            </a:extLst>
          </p:cNvPr>
          <p:cNvCxnSpPr>
            <a:cxnSpLocks/>
          </p:cNvCxnSpPr>
          <p:nvPr/>
        </p:nvCxnSpPr>
        <p:spPr>
          <a:xfrm flipV="1">
            <a:off x="1117616" y="4318207"/>
            <a:ext cx="4806934" cy="383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20F11900-8585-C24D-8F0C-4FAAA467DB28}"/>
              </a:ext>
            </a:extLst>
          </p:cNvPr>
          <p:cNvSpPr/>
          <p:nvPr/>
        </p:nvSpPr>
        <p:spPr>
          <a:xfrm>
            <a:off x="5917876" y="4290401"/>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11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3373-964B-374E-91D0-C30B3CCD7B13}"/>
              </a:ext>
            </a:extLst>
          </p:cNvPr>
          <p:cNvSpPr>
            <a:spLocks noGrp="1"/>
          </p:cNvSpPr>
          <p:nvPr>
            <p:ph type="title"/>
          </p:nvPr>
        </p:nvSpPr>
        <p:spPr/>
        <p:txBody>
          <a:bodyPr/>
          <a:lstStyle/>
          <a:p>
            <a:r>
              <a:rPr lang="en-US" dirty="0"/>
              <a:t>Manufacturing Creating Order</a:t>
            </a:r>
          </a:p>
        </p:txBody>
      </p:sp>
      <p:sp>
        <p:nvSpPr>
          <p:cNvPr id="4" name="Slide Number Placeholder 3">
            <a:extLst>
              <a:ext uri="{FF2B5EF4-FFF2-40B4-BE49-F238E27FC236}">
                <a16:creationId xmlns:a16="http://schemas.microsoft.com/office/drawing/2014/main" id="{B273EA6C-0429-484D-9D40-80AF0A4436C4}"/>
              </a:ext>
            </a:extLst>
          </p:cNvPr>
          <p:cNvSpPr>
            <a:spLocks noGrp="1"/>
          </p:cNvSpPr>
          <p:nvPr>
            <p:ph type="sldNum" sz="quarter" idx="12"/>
          </p:nvPr>
        </p:nvSpPr>
        <p:spPr/>
        <p:txBody>
          <a:bodyPr/>
          <a:lstStyle/>
          <a:p>
            <a:fld id="{E9549862-13E2-C34D-815E-8545BD36FC59}" type="slidenum">
              <a:rPr lang="en-US" smtClean="0">
                <a:solidFill>
                  <a:srgbClr val="6D7777"/>
                </a:solidFill>
              </a:rPr>
              <a:pPr/>
              <a:t>55</a:t>
            </a:fld>
            <a:endParaRPr lang="en-US" dirty="0">
              <a:solidFill>
                <a:srgbClr val="6D7777"/>
              </a:solidFill>
            </a:endParaRPr>
          </a:p>
        </p:txBody>
      </p:sp>
      <p:pic>
        <p:nvPicPr>
          <p:cNvPr id="6" name="Picture 5">
            <a:extLst>
              <a:ext uri="{FF2B5EF4-FFF2-40B4-BE49-F238E27FC236}">
                <a16:creationId xmlns:a16="http://schemas.microsoft.com/office/drawing/2014/main" id="{919396C7-D5EF-DD47-9191-9F80842EB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03" y="1150413"/>
            <a:ext cx="4154697" cy="5493814"/>
          </a:xfrm>
          <a:prstGeom prst="rect">
            <a:avLst/>
          </a:prstGeom>
        </p:spPr>
      </p:pic>
      <p:pic>
        <p:nvPicPr>
          <p:cNvPr id="8" name="Picture 7">
            <a:extLst>
              <a:ext uri="{FF2B5EF4-FFF2-40B4-BE49-F238E27FC236}">
                <a16:creationId xmlns:a16="http://schemas.microsoft.com/office/drawing/2014/main" id="{8568A90B-6454-7240-BADF-5DA4D990A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3468680"/>
            <a:ext cx="5975350" cy="1554170"/>
          </a:xfrm>
          <a:prstGeom prst="rect">
            <a:avLst/>
          </a:prstGeom>
        </p:spPr>
      </p:pic>
      <p:pic>
        <p:nvPicPr>
          <p:cNvPr id="10" name="Picture 9">
            <a:extLst>
              <a:ext uri="{FF2B5EF4-FFF2-40B4-BE49-F238E27FC236}">
                <a16:creationId xmlns:a16="http://schemas.microsoft.com/office/drawing/2014/main" id="{0538E56C-F7BE-A941-8C6F-807D02640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160483"/>
            <a:ext cx="2540000" cy="2029918"/>
          </a:xfrm>
          <a:prstGeom prst="rect">
            <a:avLst/>
          </a:prstGeom>
        </p:spPr>
      </p:pic>
      <p:cxnSp>
        <p:nvCxnSpPr>
          <p:cNvPr id="11" name="Straight Arrow Connector 10">
            <a:extLst>
              <a:ext uri="{FF2B5EF4-FFF2-40B4-BE49-F238E27FC236}">
                <a16:creationId xmlns:a16="http://schemas.microsoft.com/office/drawing/2014/main" id="{DF3F2659-4F98-BE4A-8754-0DCA791E4150}"/>
              </a:ext>
            </a:extLst>
          </p:cNvPr>
          <p:cNvCxnSpPr>
            <a:cxnSpLocks/>
          </p:cNvCxnSpPr>
          <p:nvPr/>
        </p:nvCxnSpPr>
        <p:spPr>
          <a:xfrm>
            <a:off x="889000" y="2628900"/>
            <a:ext cx="939800" cy="7604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B99A58-042E-5D48-847D-60B3B7F2B8D1}"/>
              </a:ext>
            </a:extLst>
          </p:cNvPr>
          <p:cNvCxnSpPr>
            <a:cxnSpLocks/>
          </p:cNvCxnSpPr>
          <p:nvPr/>
        </p:nvCxnSpPr>
        <p:spPr>
          <a:xfrm flipV="1">
            <a:off x="2628900" y="2209800"/>
            <a:ext cx="3886200" cy="2273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490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7928DB-7FD8-CA48-8F4B-EE4AC9B0C456}"/>
              </a:ext>
            </a:extLst>
          </p:cNvPr>
          <p:cNvSpPr/>
          <p:nvPr/>
        </p:nvSpPr>
        <p:spPr>
          <a:xfrm>
            <a:off x="365185" y="20506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9" name="Rectangle 8">
            <a:extLst>
              <a:ext uri="{FF2B5EF4-FFF2-40B4-BE49-F238E27FC236}">
                <a16:creationId xmlns:a16="http://schemas.microsoft.com/office/drawing/2014/main" id="{ECFB8556-363F-874E-A593-1914C244E70B}"/>
              </a:ext>
            </a:extLst>
          </p:cNvPr>
          <p:cNvSpPr/>
          <p:nvPr/>
        </p:nvSpPr>
        <p:spPr>
          <a:xfrm>
            <a:off x="365185" y="2382109"/>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2" name="Rectangle 11">
            <a:extLst>
              <a:ext uri="{FF2B5EF4-FFF2-40B4-BE49-F238E27FC236}">
                <a16:creationId xmlns:a16="http://schemas.microsoft.com/office/drawing/2014/main" id="{9AD07653-A2A9-3046-B7EB-2CEC95B06163}"/>
              </a:ext>
            </a:extLst>
          </p:cNvPr>
          <p:cNvSpPr/>
          <p:nvPr/>
        </p:nvSpPr>
        <p:spPr>
          <a:xfrm>
            <a:off x="7198378"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670C4357-F2B8-B64F-B73B-D93F456D89E8}"/>
              </a:ext>
            </a:extLst>
          </p:cNvPr>
          <p:cNvSpPr/>
          <p:nvPr/>
        </p:nvSpPr>
        <p:spPr>
          <a:xfrm>
            <a:off x="8761635"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Source Land Transport booked</a:t>
            </a:r>
          </a:p>
        </p:txBody>
      </p:sp>
      <p:sp>
        <p:nvSpPr>
          <p:cNvPr id="14" name="Rectangle 13">
            <a:extLst>
              <a:ext uri="{FF2B5EF4-FFF2-40B4-BE49-F238E27FC236}">
                <a16:creationId xmlns:a16="http://schemas.microsoft.com/office/drawing/2014/main" id="{DF6FF63C-25D3-AA40-A063-AED688F9E2A5}"/>
              </a:ext>
            </a:extLst>
          </p:cNvPr>
          <p:cNvSpPr/>
          <p:nvPr/>
        </p:nvSpPr>
        <p:spPr>
          <a:xfrm>
            <a:off x="10196574"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Pickup time confirmed to manufacturer</a:t>
            </a:r>
          </a:p>
        </p:txBody>
      </p:sp>
      <p:sp>
        <p:nvSpPr>
          <p:cNvPr id="17" name="Rectangle 16">
            <a:extLst>
              <a:ext uri="{FF2B5EF4-FFF2-40B4-BE49-F238E27FC236}">
                <a16:creationId xmlns:a16="http://schemas.microsoft.com/office/drawing/2014/main" id="{BA0DB9C0-B4E3-1F46-81F8-35EDD07A832E}"/>
              </a:ext>
            </a:extLst>
          </p:cNvPr>
          <p:cNvSpPr/>
          <p:nvPr/>
        </p:nvSpPr>
        <p:spPr>
          <a:xfrm>
            <a:off x="6182594"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received, update future availability and reserve space </a:t>
            </a:r>
          </a:p>
        </p:txBody>
      </p:sp>
      <p:sp>
        <p:nvSpPr>
          <p:cNvPr id="18" name="Rectangle 17">
            <a:extLst>
              <a:ext uri="{FF2B5EF4-FFF2-40B4-BE49-F238E27FC236}">
                <a16:creationId xmlns:a16="http://schemas.microsoft.com/office/drawing/2014/main" id="{82019796-0BFD-6047-999E-2D5DA20DA6F6}"/>
              </a:ext>
            </a:extLst>
          </p:cNvPr>
          <p:cNvSpPr/>
          <p:nvPr/>
        </p:nvSpPr>
        <p:spPr>
          <a:xfrm>
            <a:off x="7565151"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schedule and notify source transport </a:t>
            </a:r>
          </a:p>
        </p:txBody>
      </p:sp>
      <p:sp>
        <p:nvSpPr>
          <p:cNvPr id="21" name="Rectangle 20">
            <a:extLst>
              <a:ext uri="{FF2B5EF4-FFF2-40B4-BE49-F238E27FC236}">
                <a16:creationId xmlns:a16="http://schemas.microsoft.com/office/drawing/2014/main" id="{3FD74E2A-CD10-5D4F-AB3F-16CDD34136D1}"/>
              </a:ext>
            </a:extLst>
          </p:cNvPr>
          <p:cNvSpPr/>
          <p:nvPr/>
        </p:nvSpPr>
        <p:spPr>
          <a:xfrm>
            <a:off x="1518249" y="1000443"/>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adjust confirmation penalty clauses </a:t>
            </a:r>
          </a:p>
        </p:txBody>
      </p:sp>
      <p:sp>
        <p:nvSpPr>
          <p:cNvPr id="23" name="Rectangle 22">
            <a:extLst>
              <a:ext uri="{FF2B5EF4-FFF2-40B4-BE49-F238E27FC236}">
                <a16:creationId xmlns:a16="http://schemas.microsoft.com/office/drawing/2014/main" id="{06D81D73-663B-D946-80D2-49AB7C342D1A}"/>
              </a:ext>
            </a:extLst>
          </p:cNvPr>
          <p:cNvSpPr/>
          <p:nvPr/>
        </p:nvSpPr>
        <p:spPr>
          <a:xfrm>
            <a:off x="417856" y="1000443"/>
            <a:ext cx="928343" cy="1027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4" name="Rounded Rectangle 23">
            <a:extLst>
              <a:ext uri="{FF2B5EF4-FFF2-40B4-BE49-F238E27FC236}">
                <a16:creationId xmlns:a16="http://schemas.microsoft.com/office/drawing/2014/main" id="{428A4CB3-5103-084B-9913-3816E6D885E6}"/>
              </a:ext>
            </a:extLst>
          </p:cNvPr>
          <p:cNvSpPr/>
          <p:nvPr/>
        </p:nvSpPr>
        <p:spPr>
          <a:xfrm>
            <a:off x="10196574" y="303133"/>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Broker Scheduling System</a:t>
            </a:r>
          </a:p>
        </p:txBody>
      </p:sp>
      <p:sp>
        <p:nvSpPr>
          <p:cNvPr id="25" name="Rectangle 24">
            <a:extLst>
              <a:ext uri="{FF2B5EF4-FFF2-40B4-BE49-F238E27FC236}">
                <a16:creationId xmlns:a16="http://schemas.microsoft.com/office/drawing/2014/main" id="{8FD8A1EF-457F-D449-9A6B-147E97A71BF5}"/>
              </a:ext>
            </a:extLst>
          </p:cNvPr>
          <p:cNvSpPr/>
          <p:nvPr/>
        </p:nvSpPr>
        <p:spPr>
          <a:xfrm>
            <a:off x="10031177" y="3734095"/>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transport is booked confirm to manufacturer</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6" name="Rounded Rectangle 25">
            <a:extLst>
              <a:ext uri="{FF2B5EF4-FFF2-40B4-BE49-F238E27FC236}">
                <a16:creationId xmlns:a16="http://schemas.microsoft.com/office/drawing/2014/main" id="{090458BD-8163-F642-A2B4-1597852A9E74}"/>
              </a:ext>
            </a:extLst>
          </p:cNvPr>
          <p:cNvSpPr/>
          <p:nvPr/>
        </p:nvSpPr>
        <p:spPr>
          <a:xfrm>
            <a:off x="2994864"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a:t>
            </a:r>
          </a:p>
        </p:txBody>
      </p:sp>
      <p:sp>
        <p:nvSpPr>
          <p:cNvPr id="27" name="Rectangle 26">
            <a:extLst>
              <a:ext uri="{FF2B5EF4-FFF2-40B4-BE49-F238E27FC236}">
                <a16:creationId xmlns:a16="http://schemas.microsoft.com/office/drawing/2014/main" id="{DBB3285A-11F0-AB4D-AF45-8B351DB12922}"/>
              </a:ext>
            </a:extLst>
          </p:cNvPr>
          <p:cNvSpPr/>
          <p:nvPr/>
        </p:nvSpPr>
        <p:spPr>
          <a:xfrm>
            <a:off x="2994864" y="1355559"/>
            <a:ext cx="3851596"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Shipping Preparation </a:t>
            </a:r>
          </a:p>
        </p:txBody>
      </p:sp>
      <p:sp>
        <p:nvSpPr>
          <p:cNvPr id="28" name="Rectangle 27">
            <a:extLst>
              <a:ext uri="{FF2B5EF4-FFF2-40B4-BE49-F238E27FC236}">
                <a16:creationId xmlns:a16="http://schemas.microsoft.com/office/drawing/2014/main" id="{5F977359-92DE-9C42-9588-FE6D41A6A7B4}"/>
              </a:ext>
            </a:extLst>
          </p:cNvPr>
          <p:cNvSpPr/>
          <p:nvPr/>
        </p:nvSpPr>
        <p:spPr>
          <a:xfrm>
            <a:off x="2919179"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29" name="Rectangle 28">
            <a:extLst>
              <a:ext uri="{FF2B5EF4-FFF2-40B4-BE49-F238E27FC236}">
                <a16:creationId xmlns:a16="http://schemas.microsoft.com/office/drawing/2014/main" id="{655FA350-7425-404E-B62A-009598D78D9A}"/>
              </a:ext>
            </a:extLst>
          </p:cNvPr>
          <p:cNvSpPr/>
          <p:nvPr/>
        </p:nvSpPr>
        <p:spPr>
          <a:xfrm>
            <a:off x="4200182"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30" name="Rectangle 29">
            <a:extLst>
              <a:ext uri="{FF2B5EF4-FFF2-40B4-BE49-F238E27FC236}">
                <a16:creationId xmlns:a16="http://schemas.microsoft.com/office/drawing/2014/main" id="{2828FF53-ED09-B840-8DFB-E35860267706}"/>
              </a:ext>
            </a:extLst>
          </p:cNvPr>
          <p:cNvSpPr/>
          <p:nvPr/>
        </p:nvSpPr>
        <p:spPr>
          <a:xfrm>
            <a:off x="5635121" y="234673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32" name="Rounded Rectangle 31">
            <a:extLst>
              <a:ext uri="{FF2B5EF4-FFF2-40B4-BE49-F238E27FC236}">
                <a16:creationId xmlns:a16="http://schemas.microsoft.com/office/drawing/2014/main" id="{BAAB4D5C-0B50-244D-80E1-418F0F74172A}"/>
              </a:ext>
            </a:extLst>
          </p:cNvPr>
          <p:cNvSpPr/>
          <p:nvPr/>
        </p:nvSpPr>
        <p:spPr>
          <a:xfrm>
            <a:off x="8826787"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Inc</a:t>
            </a:r>
          </a:p>
        </p:txBody>
      </p:sp>
      <p:sp>
        <p:nvSpPr>
          <p:cNvPr id="33" name="Rounded Rectangle 32">
            <a:extLst>
              <a:ext uri="{FF2B5EF4-FFF2-40B4-BE49-F238E27FC236}">
                <a16:creationId xmlns:a16="http://schemas.microsoft.com/office/drawing/2014/main" id="{459494A4-4EC4-EB45-8A5D-A75556C29803}"/>
              </a:ext>
            </a:extLst>
          </p:cNvPr>
          <p:cNvSpPr/>
          <p:nvPr/>
        </p:nvSpPr>
        <p:spPr>
          <a:xfrm>
            <a:off x="2919179" y="3716596"/>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 Voyage Scheduling System</a:t>
            </a:r>
          </a:p>
        </p:txBody>
      </p:sp>
      <p:sp>
        <p:nvSpPr>
          <p:cNvPr id="34" name="Rectangle 33">
            <a:extLst>
              <a:ext uri="{FF2B5EF4-FFF2-40B4-BE49-F238E27FC236}">
                <a16:creationId xmlns:a16="http://schemas.microsoft.com/office/drawing/2014/main" id="{CC6F7914-5830-4444-A422-1A7FEAE78AC4}"/>
              </a:ext>
            </a:extLst>
          </p:cNvPr>
          <p:cNvSpPr/>
          <p:nvPr/>
        </p:nvSpPr>
        <p:spPr>
          <a:xfrm>
            <a:off x="8947708" y="1343187"/>
            <a:ext cx="3164040"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Process Land Transportation Order</a:t>
            </a:r>
          </a:p>
        </p:txBody>
      </p:sp>
    </p:spTree>
    <p:extLst>
      <p:ext uri="{BB962C8B-B14F-4D97-AF65-F5344CB8AC3E}">
        <p14:creationId xmlns:p14="http://schemas.microsoft.com/office/powerpoint/2010/main" val="44068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0EE7C-170C-8949-BE2D-A4E8517ED74F}"/>
              </a:ext>
            </a:extLst>
          </p:cNvPr>
          <p:cNvSpPr/>
          <p:nvPr/>
        </p:nvSpPr>
        <p:spPr>
          <a:xfrm>
            <a:off x="2156603" y="1495229"/>
            <a:ext cx="1500997" cy="3189213"/>
          </a:xfrm>
          <a:prstGeom prst="rect">
            <a:avLst/>
          </a:prstGeom>
          <a:pattFill prst="dkVert">
            <a:fgClr>
              <a:schemeClr val="bg1">
                <a:lumMod val="85000"/>
              </a:schemeClr>
            </a:fgClr>
            <a:bgClr>
              <a:schemeClr val="bg1"/>
            </a:bgClr>
          </a:patt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Shipment Order</a:t>
            </a:r>
          </a:p>
        </p:txBody>
      </p:sp>
      <p:sp>
        <p:nvSpPr>
          <p:cNvPr id="7" name="Rectangle 6">
            <a:extLst>
              <a:ext uri="{FF2B5EF4-FFF2-40B4-BE49-F238E27FC236}">
                <a16:creationId xmlns:a16="http://schemas.microsoft.com/office/drawing/2014/main" id="{99510F25-C47F-1849-9C5E-0774778E3651}"/>
              </a:ext>
            </a:extLst>
          </p:cNvPr>
          <p:cNvSpPr/>
          <p:nvPr/>
        </p:nvSpPr>
        <p:spPr>
          <a:xfrm>
            <a:off x="1019356" y="159888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8" name="Rectangle 7">
            <a:extLst>
              <a:ext uri="{FF2B5EF4-FFF2-40B4-BE49-F238E27FC236}">
                <a16:creationId xmlns:a16="http://schemas.microsoft.com/office/drawing/2014/main" id="{4E0E58EE-97AB-0C41-AEF7-E71494161EA1}"/>
              </a:ext>
            </a:extLst>
          </p:cNvPr>
          <p:cNvSpPr/>
          <p:nvPr/>
        </p:nvSpPr>
        <p:spPr>
          <a:xfrm>
            <a:off x="4103295" y="430954"/>
            <a:ext cx="2141360"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0" name="Rectangle 9">
            <a:extLst>
              <a:ext uri="{FF2B5EF4-FFF2-40B4-BE49-F238E27FC236}">
                <a16:creationId xmlns:a16="http://schemas.microsoft.com/office/drawing/2014/main" id="{CA0A2F97-A176-2A43-80B5-BBBE751DB44C}"/>
              </a:ext>
            </a:extLst>
          </p:cNvPr>
          <p:cNvSpPr/>
          <p:nvPr/>
        </p:nvSpPr>
        <p:spPr>
          <a:xfrm>
            <a:off x="4073649" y="4676632"/>
            <a:ext cx="2187952" cy="67464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EFA65542-B2EC-9C4B-97EA-68B2B75C9043}"/>
              </a:ext>
            </a:extLst>
          </p:cNvPr>
          <p:cNvSpPr/>
          <p:nvPr/>
        </p:nvSpPr>
        <p:spPr>
          <a:xfrm>
            <a:off x="4073649" y="2351509"/>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Appropriate Container type ordered</a:t>
            </a:r>
          </a:p>
        </p:txBody>
      </p:sp>
      <p:sp>
        <p:nvSpPr>
          <p:cNvPr id="15" name="Rectangle 14">
            <a:extLst>
              <a:ext uri="{FF2B5EF4-FFF2-40B4-BE49-F238E27FC236}">
                <a16:creationId xmlns:a16="http://schemas.microsoft.com/office/drawing/2014/main" id="{ED29BFAC-0D0E-4E42-ACC0-0F058BA044AD}"/>
              </a:ext>
            </a:extLst>
          </p:cNvPr>
          <p:cNvSpPr/>
          <p:nvPr/>
        </p:nvSpPr>
        <p:spPr>
          <a:xfrm>
            <a:off x="4073649" y="1676868"/>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19" name="Rectangle 18">
            <a:extLst>
              <a:ext uri="{FF2B5EF4-FFF2-40B4-BE49-F238E27FC236}">
                <a16:creationId xmlns:a16="http://schemas.microsoft.com/office/drawing/2014/main" id="{5B8748DF-3057-8041-92D2-271EA532B958}"/>
              </a:ext>
            </a:extLst>
          </p:cNvPr>
          <p:cNvSpPr/>
          <p:nvPr/>
        </p:nvSpPr>
        <p:spPr>
          <a:xfrm>
            <a:off x="4073649" y="2994913"/>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20" name="Rectangle 19">
            <a:extLst>
              <a:ext uri="{FF2B5EF4-FFF2-40B4-BE49-F238E27FC236}">
                <a16:creationId xmlns:a16="http://schemas.microsoft.com/office/drawing/2014/main" id="{956CE74F-0F76-4D4A-BCA5-426AF8907FDA}"/>
              </a:ext>
            </a:extLst>
          </p:cNvPr>
          <p:cNvSpPr/>
          <p:nvPr/>
        </p:nvSpPr>
        <p:spPr>
          <a:xfrm>
            <a:off x="4073649" y="3525000"/>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21" name="Rectangle 20">
            <a:extLst>
              <a:ext uri="{FF2B5EF4-FFF2-40B4-BE49-F238E27FC236}">
                <a16:creationId xmlns:a16="http://schemas.microsoft.com/office/drawing/2014/main" id="{0933E6D6-273B-3944-9B19-B95C408CB326}"/>
              </a:ext>
            </a:extLst>
          </p:cNvPr>
          <p:cNvSpPr/>
          <p:nvPr/>
        </p:nvSpPr>
        <p:spPr>
          <a:xfrm>
            <a:off x="4103295" y="1019166"/>
            <a:ext cx="2141361" cy="5797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5F4F35B9-80EC-0D4F-8F26-4149559FE66E}"/>
              </a:ext>
            </a:extLst>
          </p:cNvPr>
          <p:cNvSpPr/>
          <p:nvPr/>
        </p:nvSpPr>
        <p:spPr>
          <a:xfrm>
            <a:off x="4090595" y="4104721"/>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Product Shipped</a:t>
            </a:r>
          </a:p>
        </p:txBody>
      </p:sp>
      <p:sp>
        <p:nvSpPr>
          <p:cNvPr id="12" name="Rectangle 11">
            <a:extLst>
              <a:ext uri="{FF2B5EF4-FFF2-40B4-BE49-F238E27FC236}">
                <a16:creationId xmlns:a16="http://schemas.microsoft.com/office/drawing/2014/main" id="{D01FEB48-4C3A-1F41-A91E-7444C8C49E0B}"/>
              </a:ext>
            </a:extLst>
          </p:cNvPr>
          <p:cNvSpPr/>
          <p:nvPr/>
        </p:nvSpPr>
        <p:spPr>
          <a:xfrm>
            <a:off x="9409018" y="2137731"/>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algn="ctr"/>
            <a:r>
              <a:rPr lang="en-US" sz="1400" dirty="0">
                <a:solidFill>
                  <a:schemeClr val="accent1">
                    <a:lumMod val="75000"/>
                  </a:schemeClr>
                </a:solidFill>
              </a:rPr>
              <a:t>estimate delivery data</a:t>
            </a:r>
          </a:p>
          <a:p>
            <a:pPr algn="ctr"/>
            <a:r>
              <a:rPr lang="en-US" sz="1400" dirty="0">
                <a:solidFill>
                  <a:schemeClr val="accent1">
                    <a:lumMod val="75000"/>
                  </a:schemeClr>
                </a:solidFill>
              </a:rPr>
              <a:t>Destination</a:t>
            </a:r>
          </a:p>
          <a:p>
            <a:pPr algn="ctr"/>
            <a:r>
              <a:rPr lang="en-US" sz="1400" dirty="0">
                <a:solidFill>
                  <a:schemeClr val="accent1">
                    <a:lumMod val="75000"/>
                  </a:schemeClr>
                </a:solidFill>
              </a:rPr>
              <a:t>Pickup date</a:t>
            </a:r>
          </a:p>
          <a:p>
            <a:pPr algn="ctr"/>
            <a:r>
              <a:rPr lang="en-US" sz="1400" dirty="0">
                <a:solidFill>
                  <a:schemeClr val="accent1">
                    <a:lumMod val="75000"/>
                  </a:schemeClr>
                </a:solidFill>
              </a:rPr>
              <a:t>Product ID</a:t>
            </a:r>
          </a:p>
          <a:p>
            <a:pPr algn="ctr"/>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4207747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892" y="4958789"/>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2620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645778" y="506181"/>
            <a:ext cx="3346515" cy="369332"/>
          </a:xfrm>
          <a:prstGeom prst="rect">
            <a:avLst/>
          </a:prstGeom>
          <a:noFill/>
        </p:spPr>
        <p:txBody>
          <a:bodyPr wrap="square" rtlCol="0">
            <a:spAutoFit/>
          </a:bodyPr>
          <a:lstStyle/>
          <a:p>
            <a:pPr algn="ctr"/>
            <a:r>
              <a:rPr lang="en-US" dirty="0"/>
              <a:t>order-command-</a:t>
            </a:r>
            <a:r>
              <a:rPr lang="en-US" dirty="0" err="1"/>
              <a:t>ms</a:t>
            </a:r>
            <a:endParaRPr lang="en-US" dirty="0"/>
          </a:p>
        </p:txBody>
      </p:sp>
      <p:cxnSp>
        <p:nvCxnSpPr>
          <p:cNvPr id="8" name="Straight Arrow Connector 7">
            <a:extLst>
              <a:ext uri="{FF2B5EF4-FFF2-40B4-BE49-F238E27FC236}">
                <a16:creationId xmlns:a16="http://schemas.microsoft.com/office/drawing/2014/main" id="{0E8BDDF1-BD7E-974E-9EFE-04D0D0F1F9EF}"/>
              </a:ext>
            </a:extLst>
          </p:cNvPr>
          <p:cNvCxnSpPr>
            <a:cxnSpLocks/>
          </p:cNvCxnSpPr>
          <p:nvPr/>
        </p:nvCxnSpPr>
        <p:spPr>
          <a:xfrm>
            <a:off x="810705" y="148255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D59376-B2B5-3840-9892-673355FF0740}"/>
              </a:ext>
            </a:extLst>
          </p:cNvPr>
          <p:cNvSpPr txBox="1"/>
          <p:nvPr/>
        </p:nvSpPr>
        <p:spPr>
          <a:xfrm>
            <a:off x="1050719" y="1092030"/>
            <a:ext cx="1717589" cy="369332"/>
          </a:xfrm>
          <a:prstGeom prst="rect">
            <a:avLst/>
          </a:prstGeom>
          <a:noFill/>
        </p:spPr>
        <p:txBody>
          <a:bodyPr wrap="square" rtlCol="0">
            <a:spAutoFit/>
          </a:bodyPr>
          <a:lstStyle/>
          <a:p>
            <a:pPr algn="ctr"/>
            <a:r>
              <a:rPr lang="en-US" dirty="0"/>
              <a:t>Create</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746589" y="268788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21487" y="2666409"/>
            <a:ext cx="1717589" cy="369332"/>
          </a:xfrm>
          <a:prstGeom prst="rect">
            <a:avLst/>
          </a:prstGeom>
          <a:noFill/>
        </p:spPr>
        <p:txBody>
          <a:bodyPr wrap="square" rtlCol="0">
            <a:spAutoFit/>
          </a:bodyPr>
          <a:lstStyle/>
          <a:p>
            <a:pPr algn="ctr"/>
            <a:r>
              <a:rPr lang="en-US" dirty="0" err="1"/>
              <a:t>GetAll</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45629" y="2779890"/>
            <a:ext cx="2263347"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32B243-00AD-0B49-9A40-C3535995231F}"/>
              </a:ext>
            </a:extLst>
          </p:cNvPr>
          <p:cNvCxnSpPr>
            <a:cxnSpLocks/>
          </p:cNvCxnSpPr>
          <p:nvPr/>
        </p:nvCxnSpPr>
        <p:spPr>
          <a:xfrm>
            <a:off x="7368201" y="1482556"/>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15846" y="1026296"/>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526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02FE0A0-958B-1F46-8573-710502978F7D}"/>
              </a:ext>
            </a:extLst>
          </p:cNvPr>
          <p:cNvSpPr txBox="1"/>
          <p:nvPr/>
        </p:nvSpPr>
        <p:spPr>
          <a:xfrm>
            <a:off x="7769254" y="1113224"/>
            <a:ext cx="1461243" cy="338554"/>
          </a:xfrm>
          <a:prstGeom prst="rect">
            <a:avLst/>
          </a:prstGeom>
          <a:noFill/>
        </p:spPr>
        <p:txBody>
          <a:bodyPr wrap="square" rtlCol="0">
            <a:spAutoFit/>
          </a:bodyPr>
          <a:lstStyle/>
          <a:p>
            <a:r>
              <a:rPr lang="en-US" sz="1600" i="1" dirty="0" err="1"/>
              <a:t>OrderCreated</a:t>
            </a:r>
            <a:endParaRPr lang="en-US" sz="1600" i="1" dirty="0"/>
          </a:p>
        </p:txBody>
      </p:sp>
      <p:cxnSp>
        <p:nvCxnSpPr>
          <p:cNvPr id="28" name="Straight Arrow Connector 27">
            <a:extLst>
              <a:ext uri="{FF2B5EF4-FFF2-40B4-BE49-F238E27FC236}">
                <a16:creationId xmlns:a16="http://schemas.microsoft.com/office/drawing/2014/main" id="{467937B0-DAD2-9D49-B0F5-8E7400365791}"/>
              </a:ext>
            </a:extLst>
          </p:cNvPr>
          <p:cNvCxnSpPr/>
          <p:nvPr/>
        </p:nvCxnSpPr>
        <p:spPr>
          <a:xfrm>
            <a:off x="3136556" y="1482556"/>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505FD44-3985-3941-BC77-3B765CB6853E}"/>
              </a:ext>
            </a:extLst>
          </p:cNvPr>
          <p:cNvSpPr txBox="1"/>
          <p:nvPr/>
        </p:nvSpPr>
        <p:spPr>
          <a:xfrm>
            <a:off x="4510216" y="1297890"/>
            <a:ext cx="1585780" cy="369332"/>
          </a:xfrm>
          <a:prstGeom prst="rect">
            <a:avLst/>
          </a:prstGeom>
          <a:noFill/>
        </p:spPr>
        <p:txBody>
          <a:bodyPr wrap="square" rtlCol="0">
            <a:spAutoFit/>
          </a:bodyPr>
          <a:lstStyle/>
          <a:p>
            <a:pPr algn="ctr"/>
            <a:r>
              <a:rPr lang="en-US" dirty="0"/>
              <a:t>validation</a:t>
            </a:r>
          </a:p>
        </p:txBody>
      </p:sp>
      <p:sp>
        <p:nvSpPr>
          <p:cNvPr id="31" name="Can 30">
            <a:extLst>
              <a:ext uri="{FF2B5EF4-FFF2-40B4-BE49-F238E27FC236}">
                <a16:creationId xmlns:a16="http://schemas.microsoft.com/office/drawing/2014/main" id="{0273731B-82C2-0147-9DA7-04C0ED86ED9A}"/>
              </a:ext>
            </a:extLst>
          </p:cNvPr>
          <p:cNvSpPr/>
          <p:nvPr/>
        </p:nvSpPr>
        <p:spPr>
          <a:xfrm>
            <a:off x="6410101" y="2406145"/>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0649ECDE-27F7-D74B-8995-C1163F86F523}"/>
              </a:ext>
            </a:extLst>
          </p:cNvPr>
          <p:cNvCxnSpPr>
            <a:cxnSpLocks/>
          </p:cNvCxnSpPr>
          <p:nvPr/>
        </p:nvCxnSpPr>
        <p:spPr>
          <a:xfrm>
            <a:off x="3120627" y="2687885"/>
            <a:ext cx="3102392" cy="2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A6C3B-1E9A-9548-8E3B-AC672D1CDF38}"/>
              </a:ext>
            </a:extLst>
          </p:cNvPr>
          <p:cNvCxnSpPr>
            <a:cxnSpLocks/>
          </p:cNvCxnSpPr>
          <p:nvPr/>
        </p:nvCxnSpPr>
        <p:spPr>
          <a:xfrm>
            <a:off x="810705" y="212987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34CDEF-AAB0-7345-A270-4155751206D6}"/>
              </a:ext>
            </a:extLst>
          </p:cNvPr>
          <p:cNvSpPr txBox="1"/>
          <p:nvPr/>
        </p:nvSpPr>
        <p:spPr>
          <a:xfrm>
            <a:off x="1050719" y="1793123"/>
            <a:ext cx="1717589" cy="369332"/>
          </a:xfrm>
          <a:prstGeom prst="rect">
            <a:avLst/>
          </a:prstGeom>
          <a:noFill/>
        </p:spPr>
        <p:txBody>
          <a:bodyPr wrap="square" rtlCol="0">
            <a:spAutoFit/>
          </a:bodyPr>
          <a:lstStyle/>
          <a:p>
            <a:pPr algn="ctr"/>
            <a:r>
              <a:rPr lang="en-US" dirty="0"/>
              <a:t>Update</a:t>
            </a:r>
          </a:p>
        </p:txBody>
      </p:sp>
      <p:cxnSp>
        <p:nvCxnSpPr>
          <p:cNvPr id="43" name="Straight Arrow Connector 42">
            <a:extLst>
              <a:ext uri="{FF2B5EF4-FFF2-40B4-BE49-F238E27FC236}">
                <a16:creationId xmlns:a16="http://schemas.microsoft.com/office/drawing/2014/main" id="{E7E78E0E-6A58-B043-911D-AA72E72184F7}"/>
              </a:ext>
            </a:extLst>
          </p:cNvPr>
          <p:cNvCxnSpPr/>
          <p:nvPr/>
        </p:nvCxnSpPr>
        <p:spPr>
          <a:xfrm>
            <a:off x="3152486" y="2129870"/>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48FF7E-D1E1-694C-9286-86B2C0905F67}"/>
              </a:ext>
            </a:extLst>
          </p:cNvPr>
          <p:cNvSpPr txBox="1"/>
          <p:nvPr/>
        </p:nvSpPr>
        <p:spPr>
          <a:xfrm>
            <a:off x="4526146" y="1945204"/>
            <a:ext cx="1585780" cy="369332"/>
          </a:xfrm>
          <a:prstGeom prst="rect">
            <a:avLst/>
          </a:prstGeom>
          <a:noFill/>
        </p:spPr>
        <p:txBody>
          <a:bodyPr wrap="square" rtlCol="0">
            <a:spAutoFit/>
          </a:bodyPr>
          <a:lstStyle/>
          <a:p>
            <a:pPr algn="ctr"/>
            <a:r>
              <a:rPr lang="en-US" dirty="0"/>
              <a:t>validation</a:t>
            </a:r>
          </a:p>
        </p:txBody>
      </p:sp>
      <p:cxnSp>
        <p:nvCxnSpPr>
          <p:cNvPr id="40" name="Straight Arrow Connector 39">
            <a:extLst>
              <a:ext uri="{FF2B5EF4-FFF2-40B4-BE49-F238E27FC236}">
                <a16:creationId xmlns:a16="http://schemas.microsoft.com/office/drawing/2014/main" id="{F1468FB5-52C9-C44B-90C7-29B4EF70ED80}"/>
              </a:ext>
            </a:extLst>
          </p:cNvPr>
          <p:cNvCxnSpPr>
            <a:cxnSpLocks/>
            <a:endCxn id="31" idx="2"/>
          </p:cNvCxnSpPr>
          <p:nvPr/>
        </p:nvCxnSpPr>
        <p:spPr>
          <a:xfrm>
            <a:off x="5622324" y="2335643"/>
            <a:ext cx="787777" cy="6018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58AD30-2404-BA4A-B7C5-A589F5E8DD95}"/>
              </a:ext>
            </a:extLst>
          </p:cNvPr>
          <p:cNvCxnSpPr>
            <a:cxnSpLocks/>
          </p:cNvCxnSpPr>
          <p:nvPr/>
        </p:nvCxnSpPr>
        <p:spPr>
          <a:xfrm>
            <a:off x="7376273" y="2128499"/>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1E8D35F-E752-9441-ADCD-4BB76725769B}"/>
              </a:ext>
            </a:extLst>
          </p:cNvPr>
          <p:cNvSpPr txBox="1"/>
          <p:nvPr/>
        </p:nvSpPr>
        <p:spPr>
          <a:xfrm>
            <a:off x="7777326" y="1759167"/>
            <a:ext cx="1564382" cy="338554"/>
          </a:xfrm>
          <a:prstGeom prst="rect">
            <a:avLst/>
          </a:prstGeom>
          <a:noFill/>
        </p:spPr>
        <p:txBody>
          <a:bodyPr wrap="square" rtlCol="0">
            <a:spAutoFit/>
          </a:bodyPr>
          <a:lstStyle/>
          <a:p>
            <a:r>
              <a:rPr lang="en-US" sz="1600" i="1" dirty="0" err="1"/>
              <a:t>OrderUpdated</a:t>
            </a:r>
            <a:endParaRPr lang="en-US" sz="1600" i="1" dirty="0"/>
          </a:p>
        </p:txBody>
      </p:sp>
      <p:sp>
        <p:nvSpPr>
          <p:cNvPr id="51" name="TextBox 50">
            <a:extLst>
              <a:ext uri="{FF2B5EF4-FFF2-40B4-BE49-F238E27FC236}">
                <a16:creationId xmlns:a16="http://schemas.microsoft.com/office/drawing/2014/main" id="{7532EE23-7F4D-0C4C-B4F3-9A27039724CD}"/>
              </a:ext>
            </a:extLst>
          </p:cNvPr>
          <p:cNvSpPr txBox="1"/>
          <p:nvPr/>
        </p:nvSpPr>
        <p:spPr>
          <a:xfrm>
            <a:off x="7636688" y="2762637"/>
            <a:ext cx="1681230" cy="830997"/>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29" name="Rectangle 28">
            <a:extLst>
              <a:ext uri="{FF2B5EF4-FFF2-40B4-BE49-F238E27FC236}">
                <a16:creationId xmlns:a16="http://schemas.microsoft.com/office/drawing/2014/main" id="{A094D61C-E007-CC4C-8C6D-BF73B8B83B2A}"/>
              </a:ext>
            </a:extLst>
          </p:cNvPr>
          <p:cNvSpPr/>
          <p:nvPr/>
        </p:nvSpPr>
        <p:spPr>
          <a:xfrm>
            <a:off x="3136556" y="4353866"/>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6CA38AC-A6E6-884C-A2B8-0E6F64016196}"/>
              </a:ext>
            </a:extLst>
          </p:cNvPr>
          <p:cNvCxnSpPr/>
          <p:nvPr/>
        </p:nvCxnSpPr>
        <p:spPr>
          <a:xfrm>
            <a:off x="810704" y="485152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BD6E8C-D54A-9E45-B9BD-0DB80BAF0E5B}"/>
              </a:ext>
            </a:extLst>
          </p:cNvPr>
          <p:cNvSpPr txBox="1"/>
          <p:nvPr/>
        </p:nvSpPr>
        <p:spPr>
          <a:xfrm>
            <a:off x="1013253" y="4579931"/>
            <a:ext cx="1717589" cy="369332"/>
          </a:xfrm>
          <a:prstGeom prst="rect">
            <a:avLst/>
          </a:prstGeom>
          <a:noFill/>
        </p:spPr>
        <p:txBody>
          <a:bodyPr wrap="square" rtlCol="0">
            <a:spAutoFit/>
          </a:bodyPr>
          <a:lstStyle/>
          <a:p>
            <a:pPr algn="ctr"/>
            <a:r>
              <a:rPr lang="en-US" dirty="0" err="1"/>
              <a:t>GetByManuf</a:t>
            </a:r>
            <a:endParaRPr lang="en-US" dirty="0"/>
          </a:p>
        </p:txBody>
      </p:sp>
      <p:cxnSp>
        <p:nvCxnSpPr>
          <p:cNvPr id="34" name="Straight Arrow Connector 33">
            <a:extLst>
              <a:ext uri="{FF2B5EF4-FFF2-40B4-BE49-F238E27FC236}">
                <a16:creationId xmlns:a16="http://schemas.microsoft.com/office/drawing/2014/main" id="{B7FA279B-4D5A-7044-898D-5F8E6108B567}"/>
              </a:ext>
            </a:extLst>
          </p:cNvPr>
          <p:cNvCxnSpPr/>
          <p:nvPr/>
        </p:nvCxnSpPr>
        <p:spPr>
          <a:xfrm>
            <a:off x="810704" y="569598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59636AD-D61D-8742-A007-F982FA87CAA8}"/>
              </a:ext>
            </a:extLst>
          </p:cNvPr>
          <p:cNvSpPr txBox="1"/>
          <p:nvPr/>
        </p:nvSpPr>
        <p:spPr>
          <a:xfrm>
            <a:off x="993913" y="3088640"/>
            <a:ext cx="1717589" cy="369332"/>
          </a:xfrm>
          <a:prstGeom prst="rect">
            <a:avLst/>
          </a:prstGeom>
          <a:noFill/>
        </p:spPr>
        <p:txBody>
          <a:bodyPr wrap="square" rtlCol="0">
            <a:spAutoFit/>
          </a:bodyPr>
          <a:lstStyle/>
          <a:p>
            <a:pPr algn="ctr"/>
            <a:r>
              <a:rPr lang="en-US" dirty="0" err="1"/>
              <a:t>GetById</a:t>
            </a:r>
            <a:endParaRPr lang="en-US" dirty="0"/>
          </a:p>
        </p:txBody>
      </p:sp>
      <p:cxnSp>
        <p:nvCxnSpPr>
          <p:cNvPr id="36" name="Straight Arrow Connector 35">
            <a:extLst>
              <a:ext uri="{FF2B5EF4-FFF2-40B4-BE49-F238E27FC236}">
                <a16:creationId xmlns:a16="http://schemas.microsoft.com/office/drawing/2014/main" id="{A8BB5A35-B448-6E42-AE64-B6AA3E2B0073}"/>
              </a:ext>
            </a:extLst>
          </p:cNvPr>
          <p:cNvCxnSpPr/>
          <p:nvPr/>
        </p:nvCxnSpPr>
        <p:spPr>
          <a:xfrm>
            <a:off x="810704" y="6456728"/>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126CE9-550C-8F41-9C1D-E05A30D21841}"/>
              </a:ext>
            </a:extLst>
          </p:cNvPr>
          <p:cNvSpPr txBox="1"/>
          <p:nvPr/>
        </p:nvSpPr>
        <p:spPr>
          <a:xfrm>
            <a:off x="1013253" y="6185134"/>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39" name="Straight Arrow Connector 38">
            <a:extLst>
              <a:ext uri="{FF2B5EF4-FFF2-40B4-BE49-F238E27FC236}">
                <a16:creationId xmlns:a16="http://schemas.microsoft.com/office/drawing/2014/main" id="{AC706704-B6AF-0047-B848-71013B21D926}"/>
              </a:ext>
            </a:extLst>
          </p:cNvPr>
          <p:cNvCxnSpPr>
            <a:cxnSpLocks/>
          </p:cNvCxnSpPr>
          <p:nvPr/>
        </p:nvCxnSpPr>
        <p:spPr>
          <a:xfrm flipH="1">
            <a:off x="7352271" y="2937485"/>
            <a:ext cx="2256705" cy="2566114"/>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Can 49">
            <a:extLst>
              <a:ext uri="{FF2B5EF4-FFF2-40B4-BE49-F238E27FC236}">
                <a16:creationId xmlns:a16="http://schemas.microsoft.com/office/drawing/2014/main" id="{C8CAFB20-89F3-564D-B2AE-BB90C7CBEBDC}"/>
              </a:ext>
            </a:extLst>
          </p:cNvPr>
          <p:cNvSpPr/>
          <p:nvPr/>
        </p:nvSpPr>
        <p:spPr>
          <a:xfrm>
            <a:off x="5782961" y="5219396"/>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CD43458F-2428-664F-8303-E6A4A8F12ABB}"/>
              </a:ext>
            </a:extLst>
          </p:cNvPr>
          <p:cNvCxnSpPr/>
          <p:nvPr/>
        </p:nvCxnSpPr>
        <p:spPr>
          <a:xfrm>
            <a:off x="3136555" y="4870987"/>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0AC866-5EFC-2044-AE24-BB6176C1EF9E}"/>
              </a:ext>
            </a:extLst>
          </p:cNvPr>
          <p:cNvCxnSpPr>
            <a:endCxn id="50" idx="2"/>
          </p:cNvCxnSpPr>
          <p:nvPr/>
        </p:nvCxnSpPr>
        <p:spPr>
          <a:xfrm>
            <a:off x="3136555" y="5717184"/>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A02BB50-B159-2841-9ECD-EB89876CF41D}"/>
              </a:ext>
            </a:extLst>
          </p:cNvPr>
          <p:cNvCxnSpPr/>
          <p:nvPr/>
        </p:nvCxnSpPr>
        <p:spPr>
          <a:xfrm flipV="1">
            <a:off x="3136555" y="5961468"/>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94692CC-1660-654E-B26A-B0158CF013ED}"/>
              </a:ext>
            </a:extLst>
          </p:cNvPr>
          <p:cNvCxnSpPr/>
          <p:nvPr/>
        </p:nvCxnSpPr>
        <p:spPr>
          <a:xfrm flipH="1">
            <a:off x="6610864" y="5515958"/>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9F5A99-D87F-4447-AE5D-13F79C1C4CB9}"/>
              </a:ext>
            </a:extLst>
          </p:cNvPr>
          <p:cNvSpPr txBox="1"/>
          <p:nvPr/>
        </p:nvSpPr>
        <p:spPr>
          <a:xfrm>
            <a:off x="7626179" y="4267836"/>
            <a:ext cx="2980751" cy="861774"/>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3" name="TextBox 2">
            <a:extLst>
              <a:ext uri="{FF2B5EF4-FFF2-40B4-BE49-F238E27FC236}">
                <a16:creationId xmlns:a16="http://schemas.microsoft.com/office/drawing/2014/main" id="{7D517ECB-FF1B-5242-9753-614D2A52982C}"/>
              </a:ext>
            </a:extLst>
          </p:cNvPr>
          <p:cNvSpPr txBox="1"/>
          <p:nvPr/>
        </p:nvSpPr>
        <p:spPr>
          <a:xfrm>
            <a:off x="9658892" y="2666409"/>
            <a:ext cx="1162369" cy="369332"/>
          </a:xfrm>
          <a:prstGeom prst="rect">
            <a:avLst/>
          </a:prstGeom>
          <a:noFill/>
        </p:spPr>
        <p:txBody>
          <a:bodyPr wrap="none" rtlCol="0">
            <a:spAutoFit/>
          </a:bodyPr>
          <a:lstStyle/>
          <a:p>
            <a:r>
              <a:rPr lang="en-US" dirty="0"/>
              <a:t>Partition 0</a:t>
            </a:r>
          </a:p>
        </p:txBody>
      </p:sp>
      <p:sp>
        <p:nvSpPr>
          <p:cNvPr id="58" name="TextBox 57">
            <a:extLst>
              <a:ext uri="{FF2B5EF4-FFF2-40B4-BE49-F238E27FC236}">
                <a16:creationId xmlns:a16="http://schemas.microsoft.com/office/drawing/2014/main" id="{68C2ADF9-05AD-AE4B-8493-F49F1A232E49}"/>
              </a:ext>
            </a:extLst>
          </p:cNvPr>
          <p:cNvSpPr txBox="1"/>
          <p:nvPr/>
        </p:nvSpPr>
        <p:spPr>
          <a:xfrm>
            <a:off x="3529102" y="3975287"/>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sp>
        <p:nvSpPr>
          <p:cNvPr id="7" name="Title 6">
            <a:extLst>
              <a:ext uri="{FF2B5EF4-FFF2-40B4-BE49-F238E27FC236}">
                <a16:creationId xmlns:a16="http://schemas.microsoft.com/office/drawing/2014/main" id="{E0EBA089-25ED-7745-8640-599417891938}"/>
              </a:ext>
            </a:extLst>
          </p:cNvPr>
          <p:cNvSpPr>
            <a:spLocks noGrp="1"/>
          </p:cNvSpPr>
          <p:nvPr>
            <p:ph type="title"/>
          </p:nvPr>
        </p:nvSpPr>
        <p:spPr>
          <a:xfrm>
            <a:off x="390788" y="60120"/>
            <a:ext cx="10886813" cy="574770"/>
          </a:xfrm>
        </p:spPr>
        <p:txBody>
          <a:bodyPr/>
          <a:lstStyle/>
          <a:p>
            <a:r>
              <a:rPr lang="en-US" dirty="0"/>
              <a:t>Order MS</a:t>
            </a:r>
          </a:p>
        </p:txBody>
      </p:sp>
      <p:cxnSp>
        <p:nvCxnSpPr>
          <p:cNvPr id="45" name="Straight Arrow Connector 44">
            <a:extLst>
              <a:ext uri="{FF2B5EF4-FFF2-40B4-BE49-F238E27FC236}">
                <a16:creationId xmlns:a16="http://schemas.microsoft.com/office/drawing/2014/main" id="{C3339D24-F9BB-D248-9B19-AB1BD298204D}"/>
              </a:ext>
            </a:extLst>
          </p:cNvPr>
          <p:cNvCxnSpPr/>
          <p:nvPr/>
        </p:nvCxnSpPr>
        <p:spPr>
          <a:xfrm>
            <a:off x="826635" y="315581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87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01424"/>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Create Order: POST to /</a:t>
            </a:r>
          </a:p>
          <a:p>
            <a:endParaRPr lang="en-US" dirty="0"/>
          </a:p>
          <a:p>
            <a:r>
              <a:rPr lang="en-US" dirty="0"/>
              <a:t>Body: </a:t>
            </a:r>
          </a:p>
          <a:p>
            <a:r>
              <a:rPr lang="en-GB" sz="1000" dirty="0"/>
              <a:t> {</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"expectedDeliveryDate":"2019-01-10T13:30Z",</a:t>
            </a:r>
          </a:p>
          <a:p>
            <a:r>
              <a:rPr lang="en-GB" sz="1000" dirty="0"/>
              <a:t>  "pickupDate":"2019-01-10T13:30Z",</a:t>
            </a:r>
          </a:p>
          <a:p>
            <a:r>
              <a:rPr lang="en-GB" sz="1000" dirty="0"/>
              <a:t>  "</a:t>
            </a:r>
            <a:r>
              <a:rPr lang="en-GB" sz="1000" dirty="0" err="1"/>
              <a:t>pickupAddress</a:t>
            </a:r>
            <a:r>
              <a:rPr lang="en-GB" sz="1000" dirty="0"/>
              <a:t>": {"street": "200 1st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"500 main street", "city": "San Leonardo", "country": "USA", "state": "CA", "</a:t>
            </a:r>
            <a:r>
              <a:rPr lang="en-GB" sz="1000" dirty="0" err="1"/>
              <a:t>zipcode</a:t>
            </a:r>
            <a:r>
              <a:rPr lang="en-GB" sz="1000" dirty="0"/>
              <a:t>": "95030"}</a:t>
            </a:r>
          </a:p>
          <a:p>
            <a:r>
              <a:rPr lang="en-GB" sz="1000" dirty="0"/>
              <a:t>}</a:t>
            </a:r>
          </a:p>
          <a:p>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"pickupAddress":{"street":"200 1st street","city":"Shanghai","country":"China","state":"","zipcode":"09430"},</a:t>
            </a:r>
          </a:p>
          <a:p>
            <a:r>
              <a:rPr lang="en-GB" sz="1000" dirty="0"/>
              <a:t>  "pickupDate":"2019-01-10T13:30Z",</a:t>
            </a:r>
          </a:p>
          <a:p>
            <a:r>
              <a:rPr lang="en-GB" sz="1000" dirty="0"/>
              <a:t>  "destinationAddress":{"street":"500 main </a:t>
            </a:r>
            <a:r>
              <a:rPr lang="en-GB" sz="1000" dirty="0" err="1"/>
              <a:t>street","city":"San</a:t>
            </a:r>
            <a:r>
              <a:rPr lang="en-GB" sz="1000" dirty="0"/>
              <a:t> Leonardo","country":"USA","state":"CA","zipcode":"95030"},</a:t>
            </a:r>
          </a:p>
          <a:p>
            <a:r>
              <a:rPr lang="en-GB" sz="1000" dirty="0"/>
              <a:t>  "expectedDeliveryDate":"2019-01-10T13:30Z”</a:t>
            </a:r>
          </a:p>
          <a:p>
            <a:r>
              <a:rPr lang="en-GB" sz="1000" dirty="0"/>
              <a:t>}</a:t>
            </a:r>
          </a:p>
        </p:txBody>
      </p:sp>
      <p:sp>
        <p:nvSpPr>
          <p:cNvPr id="3" name="Rectangle 2">
            <a:extLst>
              <a:ext uri="{FF2B5EF4-FFF2-40B4-BE49-F238E27FC236}">
                <a16:creationId xmlns:a16="http://schemas.microsoft.com/office/drawing/2014/main" id="{348B9248-CFB7-8942-A3DC-4EC28EEB3977}"/>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259666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32202"/>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u="sng" dirty="0"/>
              <a:t>Update</a:t>
            </a:r>
            <a:r>
              <a:rPr lang="en-US" dirty="0"/>
              <a:t> Order : PUT to /{</a:t>
            </a:r>
            <a:r>
              <a:rPr lang="en-US" dirty="0" err="1"/>
              <a:t>orderID</a:t>
            </a:r>
            <a:r>
              <a:rPr lang="en-US" dirty="0"/>
              <a:t>}</a:t>
            </a:r>
          </a:p>
          <a:p>
            <a:endParaRPr lang="en-US" dirty="0"/>
          </a:p>
          <a:p>
            <a:r>
              <a:rPr lang="en-US" dirty="0"/>
              <a:t>Body: </a:t>
            </a:r>
          </a:p>
          <a:p>
            <a:r>
              <a:rPr lang="en-GB" sz="1000" dirty="0"/>
              <a:t> {</a:t>
            </a:r>
          </a:p>
          <a:p>
            <a:r>
              <a:rPr lang="en-GB" sz="1000" dirty="0"/>
              <a:t>  "</a:t>
            </a:r>
            <a:r>
              <a:rPr lang="en-GB" sz="1000" dirty="0" err="1"/>
              <a:t>orderID</a:t>
            </a:r>
            <a:r>
              <a:rPr lang="en-GB" sz="1000" dirty="0"/>
              <a:t>": "dfd79376-c46e-41c4-aa88-08a3594fe2f8",</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“status”: “Created”,</a:t>
            </a:r>
          </a:p>
          <a:p>
            <a:r>
              <a:rPr lang="en-GB" sz="1000" dirty="0"/>
              <a:t>  "expectedDeliveryDate":"2020-01-10T13:30Z",</a:t>
            </a:r>
          </a:p>
          <a:p>
            <a:r>
              <a:rPr lang="en-GB" sz="1000" dirty="0"/>
              <a:t>  "pickupDate":"2020-01-10T13:30Z",</a:t>
            </a:r>
          </a:p>
          <a:p>
            <a:r>
              <a:rPr lang="en-GB" sz="1000" dirty="0"/>
              <a:t>  "</a:t>
            </a:r>
            <a:r>
              <a:rPr lang="en-GB" sz="1000" dirty="0" err="1"/>
              <a:t>pickupAddress</a:t>
            </a:r>
            <a:r>
              <a:rPr lang="en-GB" sz="1000" dirty="0"/>
              <a:t>": {"street": "100 2nd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"200 other street", "city": "San Leonardo", "country": "USA", "state": "CA", "</a:t>
            </a:r>
            <a:r>
              <a:rPr lang="en-GB" sz="1000" dirty="0" err="1"/>
              <a:t>zipcode</a:t>
            </a:r>
            <a:r>
              <a:rPr lang="en-GB" sz="1000" dirty="0"/>
              <a:t>": "95030"}</a:t>
            </a:r>
          </a:p>
          <a:p>
            <a:r>
              <a:rPr lang="en-GB" sz="1000" dirty="0"/>
              <a:t>}</a:t>
            </a:r>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"pickupAddress":{"street":"100 2nd street","city":"Shanghai","country":"China","state":"","zipcode":"09430"},</a:t>
            </a:r>
          </a:p>
          <a:p>
            <a:r>
              <a:rPr lang="en-GB" sz="1000" dirty="0"/>
              <a:t>  "pickupDate":"2020-01-10T13:30Z",</a:t>
            </a:r>
          </a:p>
          <a:p>
            <a:r>
              <a:rPr lang="en-GB" sz="1000" dirty="0"/>
              <a:t>  "destinationAddress":{"street":"200 other </a:t>
            </a:r>
            <a:r>
              <a:rPr lang="en-GB" sz="1000" dirty="0" err="1"/>
              <a:t>street","city":"San</a:t>
            </a:r>
            <a:r>
              <a:rPr lang="en-GB" sz="1000" dirty="0"/>
              <a:t> Leonardo","country":"USA","state":"CA","zipcode":"95030"},</a:t>
            </a:r>
          </a:p>
          <a:p>
            <a:r>
              <a:rPr lang="en-GB" sz="1000" dirty="0"/>
              <a:t>  "expectedDeliveryDate":"2020-01-10T13:30Z”</a:t>
            </a:r>
          </a:p>
          <a:p>
            <a:r>
              <a:rPr lang="en-GB" sz="1000" dirty="0"/>
              <a:t>} </a:t>
            </a:r>
          </a:p>
        </p:txBody>
      </p:sp>
      <p:sp>
        <p:nvSpPr>
          <p:cNvPr id="3" name="Rectangle 2">
            <a:extLst>
              <a:ext uri="{FF2B5EF4-FFF2-40B4-BE49-F238E27FC236}">
                <a16:creationId xmlns:a16="http://schemas.microsoft.com/office/drawing/2014/main" id="{25BBCC3E-486A-394C-A3A7-1EA26900727E}"/>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092573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Get list of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61</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p:cNvCxnSpPr>
          <p:nvPr/>
        </p:nvCxnSpPr>
        <p:spPr>
          <a:xfrm>
            <a:off x="3039921" y="1347622"/>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4797691"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getOrdersByManuf</a:t>
            </a:r>
            <a:endParaRPr lang="en-US" sz="1050" b="0" dirty="0">
              <a:solidFill>
                <a:schemeClr val="tx1">
                  <a:lumMod val="50000"/>
                </a:schemeClr>
              </a:solidFill>
              <a:effectLst/>
              <a:latin typeface="Menlo" panose="020B0609030804020204" pitchFamily="49" charset="0"/>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26860" y="2506903"/>
            <a:ext cx="4797690"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an 38">
            <a:extLst>
              <a:ext uri="{FF2B5EF4-FFF2-40B4-BE49-F238E27FC236}">
                <a16:creationId xmlns:a16="http://schemas.microsoft.com/office/drawing/2014/main" id="{BF7C39B3-AE7E-314E-A1F0-60FE54868D21}"/>
              </a:ext>
            </a:extLst>
          </p:cNvPr>
          <p:cNvSpPr/>
          <p:nvPr/>
        </p:nvSpPr>
        <p:spPr>
          <a:xfrm flipH="1">
            <a:off x="6402544" y="185241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24550" y="214668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A683390D-DC52-024A-9C87-632462AA504E}"/>
              </a:ext>
            </a:extLst>
          </p:cNvPr>
          <p:cNvSpPr/>
          <p:nvPr/>
        </p:nvSpPr>
        <p:spPr>
          <a:xfrm>
            <a:off x="5865653" y="1846636"/>
            <a:ext cx="138561" cy="660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128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DA9A5-BFE4-904B-9311-251D8DA7EC30}"/>
              </a:ext>
            </a:extLst>
          </p:cNvPr>
          <p:cNvSpPr txBox="1"/>
          <p:nvPr/>
        </p:nvSpPr>
        <p:spPr>
          <a:xfrm>
            <a:off x="667265" y="444843"/>
            <a:ext cx="10540313" cy="5247590"/>
          </a:xfrm>
          <a:prstGeom prst="rect">
            <a:avLst/>
          </a:prstGeom>
          <a:noFill/>
        </p:spPr>
        <p:txBody>
          <a:bodyPr wrap="square" rtlCol="0">
            <a:spAutoFit/>
          </a:bodyPr>
          <a:lstStyle/>
          <a:p>
            <a:r>
              <a:rPr lang="en-US" sz="2400" dirty="0"/>
              <a:t>order-query-</a:t>
            </a:r>
            <a:r>
              <a:rPr lang="en-US" sz="2400" dirty="0" err="1"/>
              <a:t>ms</a:t>
            </a:r>
            <a:br>
              <a:rPr lang="en-US" dirty="0"/>
            </a:br>
            <a:br>
              <a:rPr lang="en-US" dirty="0"/>
            </a:br>
            <a:r>
              <a:rPr lang="en-US" dirty="0"/>
              <a:t>Get by manufacturer: GET to /</a:t>
            </a:r>
            <a:r>
              <a:rPr lang="en-GB" dirty="0" err="1"/>
              <a:t>byManuf</a:t>
            </a:r>
            <a:r>
              <a:rPr lang="en-GB" dirty="0"/>
              <a:t>/{</a:t>
            </a:r>
            <a:r>
              <a:rPr lang="en-GB" dirty="0" err="1"/>
              <a:t>ManufID</a:t>
            </a:r>
            <a:r>
              <a:rPr lang="en-GB" dirty="0"/>
              <a:t>}</a:t>
            </a:r>
          </a:p>
          <a:p>
            <a:endParaRPr lang="en-US" dirty="0"/>
          </a:p>
          <a:p>
            <a:r>
              <a:rPr lang="en-US" dirty="0"/>
              <a:t>Get all pending: GET to /</a:t>
            </a:r>
            <a:r>
              <a:rPr lang="en-GB" dirty="0"/>
              <a:t>pending/</a:t>
            </a:r>
            <a:endParaRPr lang="en-US" dirty="0"/>
          </a:p>
          <a:p>
            <a:endParaRPr lang="en-US" dirty="0"/>
          </a:p>
          <a:p>
            <a:r>
              <a:rPr lang="en-US" dirty="0"/>
              <a:t>Same schema, just different filter</a:t>
            </a:r>
          </a:p>
          <a:p>
            <a:endParaRPr lang="en-US" dirty="0"/>
          </a:p>
          <a:p>
            <a:r>
              <a:rPr lang="en-GB" sz="2400" dirty="0"/>
              <a:t>Response:</a:t>
            </a:r>
          </a:p>
          <a:p>
            <a:r>
              <a:rPr lang="en-GB" sz="1100" dirty="0"/>
              <a:t>[{</a:t>
            </a:r>
          </a:p>
          <a:p>
            <a:r>
              <a:rPr lang="en-GB" sz="1100" dirty="0"/>
              <a:t>  "orderID":"dfd79376-c46e-41c4-aa88-08a3594fe2f8",</a:t>
            </a:r>
          </a:p>
          <a:p>
            <a:r>
              <a:rPr lang="en-GB" sz="1100" dirty="0"/>
              <a:t>  "productID":"</a:t>
            </a:r>
            <a:r>
              <a:rPr lang="en-GB" sz="1100" dirty="0" err="1"/>
              <a:t>myProductID</a:t>
            </a:r>
            <a:r>
              <a:rPr lang="en-GB" sz="1100" dirty="0"/>
              <a:t>",</a:t>
            </a:r>
          </a:p>
          <a:p>
            <a:r>
              <a:rPr lang="en-GB" sz="1100" dirty="0"/>
              <a:t>  "customerID":"</a:t>
            </a:r>
            <a:r>
              <a:rPr lang="en-GB" sz="1100" dirty="0" err="1"/>
              <a:t>GoodManuf</a:t>
            </a:r>
            <a:r>
              <a:rPr lang="en-GB" sz="1100" dirty="0"/>
              <a:t>",</a:t>
            </a:r>
          </a:p>
          <a:p>
            <a:r>
              <a:rPr lang="en-GB" sz="1100" dirty="0"/>
              <a:t>  "quantity":101,</a:t>
            </a:r>
          </a:p>
          <a:p>
            <a:r>
              <a:rPr lang="en-GB" sz="1100" dirty="0"/>
              <a:t> “status”: “Created”,</a:t>
            </a:r>
          </a:p>
          <a:p>
            <a:r>
              <a:rPr lang="en-GB" sz="1100" dirty="0"/>
              <a:t>  "pickupAddress":{"street":"100 2nd street","city":"Shanghai","country":"China","state":"","zipcode":"09430"},</a:t>
            </a:r>
          </a:p>
          <a:p>
            <a:r>
              <a:rPr lang="en-GB" sz="1100" dirty="0"/>
              <a:t>  "pickupDate":"2020-01-10T13:30Z",</a:t>
            </a:r>
          </a:p>
          <a:p>
            <a:r>
              <a:rPr lang="en-GB" sz="1100" dirty="0"/>
              <a:t>  "destinationAddress":{"street":"200 other </a:t>
            </a:r>
            <a:r>
              <a:rPr lang="en-GB" sz="1100" dirty="0" err="1"/>
              <a:t>street","city":"San</a:t>
            </a:r>
            <a:r>
              <a:rPr lang="en-GB" sz="1100" dirty="0"/>
              <a:t> Leonardo","country":"USA","state":"CA","zipcode":"95030"},</a:t>
            </a:r>
          </a:p>
          <a:p>
            <a:r>
              <a:rPr lang="en-GB" sz="1100" dirty="0"/>
              <a:t>  "expectedDeliveryDate":"2020-01-10T13:30Z”</a:t>
            </a:r>
          </a:p>
          <a:p>
            <a:r>
              <a:rPr lang="en-GB" sz="1100" dirty="0"/>
              <a:t>},</a:t>
            </a:r>
          </a:p>
          <a:p>
            <a:r>
              <a:rPr lang="en-GB" sz="1100" dirty="0"/>
              <a:t>{….},</a:t>
            </a:r>
          </a:p>
          <a:p>
            <a:r>
              <a:rPr lang="en-GB" sz="1100" dirty="0"/>
              <a:t>] </a:t>
            </a:r>
          </a:p>
          <a:p>
            <a:endParaRPr lang="en-GB" dirty="0"/>
          </a:p>
        </p:txBody>
      </p:sp>
      <p:sp>
        <p:nvSpPr>
          <p:cNvPr id="3" name="Rectangle 2">
            <a:extLst>
              <a:ext uri="{FF2B5EF4-FFF2-40B4-BE49-F238E27FC236}">
                <a16:creationId xmlns:a16="http://schemas.microsoft.com/office/drawing/2014/main" id="{14AEF1FD-2AEC-7A47-A13C-2231CEF6D3EA}"/>
              </a:ext>
            </a:extLst>
          </p:cNvPr>
          <p:cNvSpPr/>
          <p:nvPr/>
        </p:nvSpPr>
        <p:spPr>
          <a:xfrm>
            <a:off x="6784088" y="1057683"/>
            <a:ext cx="254617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the status of the order is not completed ?</a:t>
            </a:r>
          </a:p>
        </p:txBody>
      </p:sp>
    </p:spTree>
    <p:extLst>
      <p:ext uri="{BB962C8B-B14F-4D97-AF65-F5344CB8AC3E}">
        <p14:creationId xmlns:p14="http://schemas.microsoft.com/office/powerpoint/2010/main" val="3270486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63</a:t>
            </a:fld>
            <a:endParaRPr lang="en-US" dirty="0">
              <a:solidFill>
                <a:srgbClr val="6D7777"/>
              </a:solidFill>
            </a:endParaRPr>
          </a:p>
        </p:txBody>
      </p:sp>
      <p:pic>
        <p:nvPicPr>
          <p:cNvPr id="5" name="Picture 4">
            <a:extLst>
              <a:ext uri="{FF2B5EF4-FFF2-40B4-BE49-F238E27FC236}">
                <a16:creationId xmlns:a16="http://schemas.microsoft.com/office/drawing/2014/main" id="{C1C4E3A2-D21A-6441-AF2F-58386A12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588" y="1784350"/>
            <a:ext cx="7328024" cy="4279900"/>
          </a:xfrm>
          <a:prstGeom prst="rect">
            <a:avLst/>
          </a:prstGeom>
        </p:spPr>
      </p:pic>
      <p:pic>
        <p:nvPicPr>
          <p:cNvPr id="9" name="Picture 8">
            <a:extLst>
              <a:ext uri="{FF2B5EF4-FFF2-40B4-BE49-F238E27FC236}">
                <a16:creationId xmlns:a16="http://schemas.microsoft.com/office/drawing/2014/main" id="{0BF834CE-3C35-6A4F-ADC4-E0C5EADF3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907813"/>
            <a:ext cx="3073400" cy="2578100"/>
          </a:xfrm>
          <a:prstGeom prst="rect">
            <a:avLst/>
          </a:prstGeom>
        </p:spPr>
      </p:pic>
      <p:sp>
        <p:nvSpPr>
          <p:cNvPr id="10" name="Oval 9">
            <a:extLst>
              <a:ext uri="{FF2B5EF4-FFF2-40B4-BE49-F238E27FC236}">
                <a16:creationId xmlns:a16="http://schemas.microsoft.com/office/drawing/2014/main" id="{76B919FC-9D5D-CD42-B74E-99EE6C3EA7FA}"/>
              </a:ext>
            </a:extLst>
          </p:cNvPr>
          <p:cNvSpPr/>
          <p:nvPr/>
        </p:nvSpPr>
        <p:spPr>
          <a:xfrm>
            <a:off x="266700" y="2286000"/>
            <a:ext cx="102870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08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64</a:t>
            </a:fld>
            <a:endParaRPr lang="en-US" dirty="0">
              <a:solidFill>
                <a:srgbClr val="6D7777"/>
              </a:solidFill>
            </a:endParaRPr>
          </a:p>
        </p:txBody>
      </p:sp>
      <p:pic>
        <p:nvPicPr>
          <p:cNvPr id="8" name="Picture 7">
            <a:extLst>
              <a:ext uri="{FF2B5EF4-FFF2-40B4-BE49-F238E27FC236}">
                <a16:creationId xmlns:a16="http://schemas.microsoft.com/office/drawing/2014/main" id="{4D321F2F-A3F7-9941-BF25-265211DDD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11622"/>
            <a:ext cx="12192000" cy="3367956"/>
          </a:xfrm>
          <a:prstGeom prst="rect">
            <a:avLst/>
          </a:prstGeom>
        </p:spPr>
      </p:pic>
      <p:sp>
        <p:nvSpPr>
          <p:cNvPr id="9" name="Oval 8">
            <a:extLst>
              <a:ext uri="{FF2B5EF4-FFF2-40B4-BE49-F238E27FC236}">
                <a16:creationId xmlns:a16="http://schemas.microsoft.com/office/drawing/2014/main" id="{E7A1AFB7-A250-3444-AFC8-B79B837623A5}"/>
              </a:ext>
            </a:extLst>
          </p:cNvPr>
          <p:cNvSpPr/>
          <p:nvPr/>
        </p:nvSpPr>
        <p:spPr>
          <a:xfrm>
            <a:off x="4775200" y="2895600"/>
            <a:ext cx="558800" cy="27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DC4E0E-A128-444A-B576-AD9CFDBD55E9}"/>
              </a:ext>
            </a:extLst>
          </p:cNvPr>
          <p:cNvCxnSpPr/>
          <p:nvPr/>
        </p:nvCxnSpPr>
        <p:spPr>
          <a:xfrm flipV="1">
            <a:off x="5334000" y="2146300"/>
            <a:ext cx="1054100" cy="749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520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dirty="0">
              <a:solidFill>
                <a:srgbClr val="6D7777"/>
              </a:solidFill>
            </a:endParaRPr>
          </a:p>
        </p:txBody>
      </p:sp>
      <p:pic>
        <p:nvPicPr>
          <p:cNvPr id="6" name="Picture 5">
            <a:extLst>
              <a:ext uri="{FF2B5EF4-FFF2-40B4-BE49-F238E27FC236}">
                <a16:creationId xmlns:a16="http://schemas.microsoft.com/office/drawing/2014/main" id="{A9655BB9-EA48-1247-964C-87A8DA35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066800"/>
            <a:ext cx="6845300" cy="2667000"/>
          </a:xfrm>
          <a:prstGeom prst="rect">
            <a:avLst/>
          </a:prstGeom>
        </p:spPr>
      </p:pic>
      <p:sp>
        <p:nvSpPr>
          <p:cNvPr id="7" name="Oval 6">
            <a:extLst>
              <a:ext uri="{FF2B5EF4-FFF2-40B4-BE49-F238E27FC236}">
                <a16:creationId xmlns:a16="http://schemas.microsoft.com/office/drawing/2014/main" id="{F9E93416-C9F3-2445-8AD4-4B209428196A}"/>
              </a:ext>
            </a:extLst>
          </p:cNvPr>
          <p:cNvSpPr/>
          <p:nvPr/>
        </p:nvSpPr>
        <p:spPr>
          <a:xfrm>
            <a:off x="279400" y="1574326"/>
            <a:ext cx="419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FA649B-8023-1747-B414-7D8E22DF0213}"/>
              </a:ext>
            </a:extLst>
          </p:cNvPr>
          <p:cNvSpPr/>
          <p:nvPr/>
        </p:nvSpPr>
        <p:spPr>
          <a:xfrm>
            <a:off x="5664200" y="2616200"/>
            <a:ext cx="558800" cy="81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BDC6F7-D50B-6842-86FB-019E4AA6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511" y="3861274"/>
            <a:ext cx="6870700" cy="2654300"/>
          </a:xfrm>
          <a:prstGeom prst="rect">
            <a:avLst/>
          </a:prstGeom>
        </p:spPr>
      </p:pic>
      <p:sp>
        <p:nvSpPr>
          <p:cNvPr id="10" name="Oval 9">
            <a:extLst>
              <a:ext uri="{FF2B5EF4-FFF2-40B4-BE49-F238E27FC236}">
                <a16:creationId xmlns:a16="http://schemas.microsoft.com/office/drawing/2014/main" id="{F611A7A4-5F58-7F4D-AB8B-91F84CDBD620}"/>
              </a:ext>
            </a:extLst>
          </p:cNvPr>
          <p:cNvSpPr/>
          <p:nvPr/>
        </p:nvSpPr>
        <p:spPr>
          <a:xfrm>
            <a:off x="8356600" y="4895850"/>
            <a:ext cx="927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93395B-2617-A842-AE91-3DA41166A2BA}"/>
              </a:ext>
            </a:extLst>
          </p:cNvPr>
          <p:cNvCxnSpPr>
            <a:cxnSpLocks/>
          </p:cNvCxnSpPr>
          <p:nvPr/>
        </p:nvCxnSpPr>
        <p:spPr>
          <a:xfrm>
            <a:off x="390788" y="3441700"/>
            <a:ext cx="838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00D23E-F5F2-9C4E-B6B2-FA6812A3E110}"/>
              </a:ext>
            </a:extLst>
          </p:cNvPr>
          <p:cNvSpPr txBox="1"/>
          <p:nvPr/>
        </p:nvSpPr>
        <p:spPr>
          <a:xfrm>
            <a:off x="6985000" y="2737461"/>
            <a:ext cx="3634328" cy="369332"/>
          </a:xfrm>
          <a:prstGeom prst="rect">
            <a:avLst/>
          </a:prstGeom>
          <a:noFill/>
        </p:spPr>
        <p:txBody>
          <a:bodyPr wrap="none" rtlCol="0">
            <a:spAutoFit/>
          </a:bodyPr>
          <a:lstStyle/>
          <a:p>
            <a:r>
              <a:rPr lang="en-US" dirty="0"/>
              <a:t>Select one of the possible voyage</a:t>
            </a:r>
          </a:p>
        </p:txBody>
      </p:sp>
      <p:sp>
        <p:nvSpPr>
          <p:cNvPr id="11" name="TextBox 10">
            <a:extLst>
              <a:ext uri="{FF2B5EF4-FFF2-40B4-BE49-F238E27FC236}">
                <a16:creationId xmlns:a16="http://schemas.microsoft.com/office/drawing/2014/main" id="{A59B2006-D0ED-2546-9F76-7C421C568289}"/>
              </a:ext>
            </a:extLst>
          </p:cNvPr>
          <p:cNvSpPr txBox="1"/>
          <p:nvPr/>
        </p:nvSpPr>
        <p:spPr>
          <a:xfrm>
            <a:off x="698500" y="5266224"/>
            <a:ext cx="3147015" cy="369332"/>
          </a:xfrm>
          <a:prstGeom prst="rect">
            <a:avLst/>
          </a:prstGeom>
          <a:noFill/>
        </p:spPr>
        <p:txBody>
          <a:bodyPr wrap="none" rtlCol="0">
            <a:spAutoFit/>
          </a:bodyPr>
          <a:lstStyle/>
          <a:p>
            <a:r>
              <a:rPr lang="en-US" dirty="0"/>
              <a:t>Save is going to the backend</a:t>
            </a:r>
          </a:p>
        </p:txBody>
      </p:sp>
    </p:spTree>
    <p:extLst>
      <p:ext uri="{BB962C8B-B14F-4D97-AF65-F5344CB8AC3E}">
        <p14:creationId xmlns:p14="http://schemas.microsoft.com/office/powerpoint/2010/main" val="1206327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Shipment Inc – Manual </a:t>
            </a:r>
            <a:r>
              <a:rPr lang="en-US"/>
              <a:t>voyage assignment</a:t>
            </a:r>
            <a:endParaRPr lang="en-US" dirty="0"/>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66</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7099300"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Shipment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A3484AD-45BB-F54B-B39D-361EBF541778}"/>
              </a:ext>
            </a:extLst>
          </p:cNvPr>
          <p:cNvGrpSpPr/>
          <p:nvPr/>
        </p:nvGrpSpPr>
        <p:grpSpPr>
          <a:xfrm>
            <a:off x="3835400" y="3827836"/>
            <a:ext cx="589722" cy="340835"/>
            <a:chOff x="4452049" y="5323365"/>
            <a:chExt cx="589722" cy="340835"/>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32" name="TextBox 31">
            <a:extLst>
              <a:ext uri="{FF2B5EF4-FFF2-40B4-BE49-F238E27FC236}">
                <a16:creationId xmlns:a16="http://schemas.microsoft.com/office/drawing/2014/main" id="{104A5286-7AFE-3C42-BFCC-45521E2104FD}"/>
              </a:ext>
            </a:extLst>
          </p:cNvPr>
          <p:cNvSpPr txBox="1"/>
          <p:nvPr/>
        </p:nvSpPr>
        <p:spPr>
          <a:xfrm>
            <a:off x="3755336" y="358936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42B2B-595A-EC4F-B7C6-C038CA26C671}"/>
              </a:ext>
            </a:extLst>
          </p:cNvPr>
          <p:cNvCxnSpPr>
            <a:cxnSpLocks/>
          </p:cNvCxnSpPr>
          <p:nvPr/>
        </p:nvCxnSpPr>
        <p:spPr>
          <a:xfrm flipH="1" flipV="1">
            <a:off x="1157952" y="2067180"/>
            <a:ext cx="4725070" cy="1401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0003F254-5C10-C34E-99FF-620EACF7E9FE}"/>
              </a:ext>
            </a:extLst>
          </p:cNvPr>
          <p:cNvSpPr/>
          <p:nvPr/>
        </p:nvSpPr>
        <p:spPr>
          <a:xfrm>
            <a:off x="1142894" y="1443219"/>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44" name="Straight Arrow Connector 43">
            <a:extLst>
              <a:ext uri="{FF2B5EF4-FFF2-40B4-BE49-F238E27FC236}">
                <a16:creationId xmlns:a16="http://schemas.microsoft.com/office/drawing/2014/main" id="{3FFAED3B-EB29-5345-863E-711B29709FFF}"/>
              </a:ext>
            </a:extLst>
          </p:cNvPr>
          <p:cNvCxnSpPr>
            <a:cxnSpLocks/>
          </p:cNvCxnSpPr>
          <p:nvPr/>
        </p:nvCxnSpPr>
        <p:spPr>
          <a:xfrm>
            <a:off x="1142894" y="2486755"/>
            <a:ext cx="1832082" cy="305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7699375"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0CBAE775-DD61-724E-B78C-62FADE553E89}"/>
              </a:ext>
            </a:extLst>
          </p:cNvPr>
          <p:cNvSpPr/>
          <p:nvPr/>
        </p:nvSpPr>
        <p:spPr>
          <a:xfrm>
            <a:off x="1123314" y="2204377"/>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searchVoyage</a:t>
            </a:r>
            <a:endParaRPr lang="en-US" sz="1050" b="0" dirty="0">
              <a:solidFill>
                <a:schemeClr val="tx1">
                  <a:lumMod val="50000"/>
                </a:schemeClr>
              </a:solidFill>
              <a:effectLst/>
              <a:latin typeface="Menlo" panose="020B0609030804020204" pitchFamily="49" charset="0"/>
            </a:endParaRPr>
          </a:p>
        </p:txBody>
      </p:sp>
      <p:grpSp>
        <p:nvGrpSpPr>
          <p:cNvPr id="50" name="Group 49">
            <a:extLst>
              <a:ext uri="{FF2B5EF4-FFF2-40B4-BE49-F238E27FC236}">
                <a16:creationId xmlns:a16="http://schemas.microsoft.com/office/drawing/2014/main" id="{AD951948-CD73-F642-AC79-9477B85FA6E1}"/>
              </a:ext>
            </a:extLst>
          </p:cNvPr>
          <p:cNvGrpSpPr/>
          <p:nvPr/>
        </p:nvGrpSpPr>
        <p:grpSpPr>
          <a:xfrm>
            <a:off x="6415233" y="2728556"/>
            <a:ext cx="589722" cy="340835"/>
            <a:chOff x="4452049" y="5323365"/>
            <a:chExt cx="589722" cy="340835"/>
          </a:xfrm>
        </p:grpSpPr>
        <p:sp>
          <p:nvSpPr>
            <p:cNvPr id="51" name="Rounded Rectangle 50">
              <a:extLst>
                <a:ext uri="{FF2B5EF4-FFF2-40B4-BE49-F238E27FC236}">
                  <a16:creationId xmlns:a16="http://schemas.microsoft.com/office/drawing/2014/main" id="{83462EE6-1351-734B-9D30-FD7326F00F69}"/>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2" name="Rounded Rectangle 51">
              <a:extLst>
                <a:ext uri="{FF2B5EF4-FFF2-40B4-BE49-F238E27FC236}">
                  <a16:creationId xmlns:a16="http://schemas.microsoft.com/office/drawing/2014/main" id="{D19A68B6-BA1B-324F-8700-DACAE18C1FE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3" name="Rounded Rectangle 52">
              <a:extLst>
                <a:ext uri="{FF2B5EF4-FFF2-40B4-BE49-F238E27FC236}">
                  <a16:creationId xmlns:a16="http://schemas.microsoft.com/office/drawing/2014/main" id="{554E9C1A-270A-D448-A714-C34E1CA04818}"/>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4" name="Rounded Rectangle 53">
              <a:extLst>
                <a:ext uri="{FF2B5EF4-FFF2-40B4-BE49-F238E27FC236}">
                  <a16:creationId xmlns:a16="http://schemas.microsoft.com/office/drawing/2014/main" id="{DDC14BA6-2BDB-4543-BB33-B1759DD2148F}"/>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55" name="TextBox 54">
            <a:extLst>
              <a:ext uri="{FF2B5EF4-FFF2-40B4-BE49-F238E27FC236}">
                <a16:creationId xmlns:a16="http://schemas.microsoft.com/office/drawing/2014/main" id="{DCEEB5FE-BBC8-BD4F-B948-ED8EB1C45555}"/>
              </a:ext>
            </a:extLst>
          </p:cNvPr>
          <p:cNvSpPr txBox="1"/>
          <p:nvPr/>
        </p:nvSpPr>
        <p:spPr>
          <a:xfrm>
            <a:off x="6335169" y="2490084"/>
            <a:ext cx="659155" cy="246221"/>
          </a:xfrm>
          <a:prstGeom prst="rect">
            <a:avLst/>
          </a:prstGeom>
          <a:noFill/>
        </p:spPr>
        <p:txBody>
          <a:bodyPr wrap="none" rtlCol="0">
            <a:spAutoFit/>
          </a:bodyPr>
          <a:lstStyle/>
          <a:p>
            <a:r>
              <a:rPr lang="en-US" sz="1000" dirty="0">
                <a:solidFill>
                  <a:schemeClr val="accent1">
                    <a:lumMod val="25000"/>
                  </a:schemeClr>
                </a:solidFill>
              </a:rPr>
              <a:t>voyages</a:t>
            </a:r>
          </a:p>
        </p:txBody>
      </p:sp>
      <p:cxnSp>
        <p:nvCxnSpPr>
          <p:cNvPr id="58" name="Elbow Connector 57">
            <a:extLst>
              <a:ext uri="{FF2B5EF4-FFF2-40B4-BE49-F238E27FC236}">
                <a16:creationId xmlns:a16="http://schemas.microsoft.com/office/drawing/2014/main" id="{C09F65F1-F2C9-2D40-8A11-1D61E26E67B2}"/>
              </a:ext>
            </a:extLst>
          </p:cNvPr>
          <p:cNvCxnSpPr>
            <a:cxnSpLocks/>
            <a:endCxn id="51" idx="1"/>
          </p:cNvCxnSpPr>
          <p:nvPr/>
        </p:nvCxnSpPr>
        <p:spPr>
          <a:xfrm>
            <a:off x="3069149" y="2613194"/>
            <a:ext cx="3346084" cy="285780"/>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265C3599-F4CD-C541-BD0C-930C0C0EE212}"/>
              </a:ext>
            </a:extLst>
          </p:cNvPr>
          <p:cNvCxnSpPr>
            <a:cxnSpLocks/>
            <a:stCxn id="54" idx="3"/>
          </p:cNvCxnSpPr>
          <p:nvPr/>
        </p:nvCxnSpPr>
        <p:spPr>
          <a:xfrm flipV="1">
            <a:off x="7004955" y="2898973"/>
            <a:ext cx="694420" cy="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endCxn id="26" idx="0"/>
          </p:cNvCxnSpPr>
          <p:nvPr/>
        </p:nvCxnSpPr>
        <p:spPr>
          <a:xfrm rot="10800000" flipV="1">
            <a:off x="4206059" y="3284792"/>
            <a:ext cx="3493321" cy="54304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6500467" y="3284790"/>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6230150" y="3492611"/>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endCxn id="27" idx="2"/>
          </p:cNvCxnSpPr>
          <p:nvPr/>
        </p:nvCxnSpPr>
        <p:spPr>
          <a:xfrm flipV="1">
            <a:off x="3030677" y="4168671"/>
            <a:ext cx="1320152" cy="741878"/>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8001594" y="2800633"/>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7678514" y="3094667"/>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26" idx="2"/>
          </p:cNvCxnSpPr>
          <p:nvPr/>
        </p:nvCxnSpPr>
        <p:spPr>
          <a:xfrm rot="16200000" flipH="1">
            <a:off x="5000095" y="3374634"/>
            <a:ext cx="155413" cy="174348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6401252" y="413639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5989675" y="458306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26" idx="2"/>
          </p:cNvCxnSpPr>
          <p:nvPr/>
        </p:nvCxnSpPr>
        <p:spPr>
          <a:xfrm rot="5400000">
            <a:off x="2597853" y="2730882"/>
            <a:ext cx="170416" cy="304599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4" name="Can 93">
            <a:extLst>
              <a:ext uri="{FF2B5EF4-FFF2-40B4-BE49-F238E27FC236}">
                <a16:creationId xmlns:a16="http://schemas.microsoft.com/office/drawing/2014/main" id="{6F951917-F49D-044E-9F4F-FA760E039A16}"/>
              </a:ext>
            </a:extLst>
          </p:cNvPr>
          <p:cNvSpPr/>
          <p:nvPr/>
        </p:nvSpPr>
        <p:spPr>
          <a:xfrm flipH="1">
            <a:off x="6070101" y="1570177"/>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sp>
        <p:nvSpPr>
          <p:cNvPr id="95" name="Oval 94">
            <a:extLst>
              <a:ext uri="{FF2B5EF4-FFF2-40B4-BE49-F238E27FC236}">
                <a16:creationId xmlns:a16="http://schemas.microsoft.com/office/drawing/2014/main" id="{076591CE-EB44-BB4F-8FBC-75EF00EFA939}"/>
              </a:ext>
            </a:extLst>
          </p:cNvPr>
          <p:cNvSpPr/>
          <p:nvPr/>
        </p:nvSpPr>
        <p:spPr>
          <a:xfrm>
            <a:off x="2011067" y="2977602"/>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6" name="Can 95">
            <a:extLst>
              <a:ext uri="{FF2B5EF4-FFF2-40B4-BE49-F238E27FC236}">
                <a16:creationId xmlns:a16="http://schemas.microsoft.com/office/drawing/2014/main" id="{FB48CEF8-A710-164E-ACDB-787EA5474036}"/>
              </a:ext>
            </a:extLst>
          </p:cNvPr>
          <p:cNvSpPr/>
          <p:nvPr/>
        </p:nvSpPr>
        <p:spPr>
          <a:xfrm flipH="1">
            <a:off x="3419011" y="282649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97" name="Straight Arrow Connector 96">
            <a:extLst>
              <a:ext uri="{FF2B5EF4-FFF2-40B4-BE49-F238E27FC236}">
                <a16:creationId xmlns:a16="http://schemas.microsoft.com/office/drawing/2014/main" id="{5067C896-3B90-D143-B80D-5C3A857C9ECF}"/>
              </a:ext>
            </a:extLst>
          </p:cNvPr>
          <p:cNvCxnSpPr>
            <a:cxnSpLocks/>
          </p:cNvCxnSpPr>
          <p:nvPr/>
        </p:nvCxnSpPr>
        <p:spPr>
          <a:xfrm>
            <a:off x="3037621" y="312053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9BA38DAD-8983-144D-A71C-BA6794DB4AD9}"/>
              </a:ext>
            </a:extLst>
          </p:cNvPr>
          <p:cNvSpPr/>
          <p:nvPr/>
        </p:nvSpPr>
        <p:spPr>
          <a:xfrm>
            <a:off x="2168226" y="504188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419011" y="503089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a:off x="3020688" y="532492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8F8C9B7-D1A3-9C4B-94EC-56A982A6EABE}"/>
              </a:ext>
            </a:extLst>
          </p:cNvPr>
          <p:cNvCxnSpPr>
            <a:cxnSpLocks/>
          </p:cNvCxnSpPr>
          <p:nvPr/>
        </p:nvCxnSpPr>
        <p:spPr>
          <a:xfrm>
            <a:off x="1122230" y="1734095"/>
            <a:ext cx="4711964" cy="185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4FC2194B-F763-C24F-A9CB-EF320BBCC760}"/>
              </a:ext>
            </a:extLst>
          </p:cNvPr>
          <p:cNvSpPr/>
          <p:nvPr/>
        </p:nvSpPr>
        <p:spPr>
          <a:xfrm>
            <a:off x="5855629" y="1700795"/>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6FD37D-EA0D-864C-A4D0-3A43A299A254}"/>
              </a:ext>
            </a:extLst>
          </p:cNvPr>
          <p:cNvSpPr/>
          <p:nvPr/>
        </p:nvSpPr>
        <p:spPr>
          <a:xfrm>
            <a:off x="2962642" y="2514232"/>
            <a:ext cx="150738" cy="8455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00250FC-86B9-7F41-BB84-20453794ED1C}"/>
              </a:ext>
            </a:extLst>
          </p:cNvPr>
          <p:cNvSpPr/>
          <p:nvPr/>
        </p:nvSpPr>
        <p:spPr>
          <a:xfrm>
            <a:off x="2980636" y="4345657"/>
            <a:ext cx="249123" cy="1672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00CE9B-B03B-B246-9A39-D232B85075A6}"/>
              </a:ext>
            </a:extLst>
          </p:cNvPr>
          <p:cNvSpPr/>
          <p:nvPr/>
        </p:nvSpPr>
        <p:spPr>
          <a:xfrm>
            <a:off x="5877638" y="432408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7604387" y="2921890"/>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9547225"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10147300"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325766E-6836-D04A-8082-104E56EC41DA}"/>
              </a:ext>
            </a:extLst>
          </p:cNvPr>
          <p:cNvCxnSpPr>
            <a:cxnSpLocks/>
          </p:cNvCxnSpPr>
          <p:nvPr/>
        </p:nvCxnSpPr>
        <p:spPr>
          <a:xfrm>
            <a:off x="3185003" y="5779277"/>
            <a:ext cx="696229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10084778" y="5800265"/>
            <a:ext cx="194598" cy="2083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A48DB34D-6650-BB48-ACFB-4DF1101D2C0B}"/>
              </a:ext>
            </a:extLst>
          </p:cNvPr>
          <p:cNvCxnSpPr>
            <a:cxnSpLocks/>
          </p:cNvCxnSpPr>
          <p:nvPr/>
        </p:nvCxnSpPr>
        <p:spPr>
          <a:xfrm flipH="1" flipV="1">
            <a:off x="3242001" y="5939596"/>
            <a:ext cx="6897241" cy="10365"/>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19B7CDEE-8156-9447-9C94-E212CBE8CEE8}"/>
              </a:ext>
            </a:extLst>
          </p:cNvPr>
          <p:cNvSpPr/>
          <p:nvPr/>
        </p:nvSpPr>
        <p:spPr>
          <a:xfrm>
            <a:off x="4226702" y="5500545"/>
            <a:ext cx="1574470"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allocateContainer</a:t>
            </a:r>
            <a:endParaRPr lang="en-US" sz="1050" b="0" dirty="0">
              <a:solidFill>
                <a:schemeClr val="tx1">
                  <a:lumMod val="50000"/>
                </a:schemeClr>
              </a:solidFill>
              <a:effectLst/>
              <a:latin typeface="Menlo" panose="020B0609030804020204" pitchFamily="49" charset="0"/>
            </a:endParaRPr>
          </a:p>
        </p:txBody>
      </p:sp>
      <p:sp>
        <p:nvSpPr>
          <p:cNvPr id="70" name="Oval 69">
            <a:extLst>
              <a:ext uri="{FF2B5EF4-FFF2-40B4-BE49-F238E27FC236}">
                <a16:creationId xmlns:a16="http://schemas.microsoft.com/office/drawing/2014/main" id="{5EE2AD11-CA7E-1741-9D44-CA2171E46348}"/>
              </a:ext>
            </a:extLst>
          </p:cNvPr>
          <p:cNvSpPr/>
          <p:nvPr/>
        </p:nvSpPr>
        <p:spPr>
          <a:xfrm>
            <a:off x="2638730" y="6012769"/>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Tree>
    <p:extLst>
      <p:ext uri="{BB962C8B-B14F-4D97-AF65-F5344CB8AC3E}">
        <p14:creationId xmlns:p14="http://schemas.microsoft.com/office/powerpoint/2010/main" val="3062363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119856" y="27013"/>
            <a:ext cx="7111957" cy="541501"/>
          </a:xfrm>
        </p:spPr>
        <p:txBody>
          <a:bodyPr/>
          <a:lstStyle/>
          <a:p>
            <a:r>
              <a:rPr lang="en-US" dirty="0"/>
              <a:t>Shipment Inc – Automatic best voyage</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5272399"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12" name="Rectangle 11">
            <a:extLst>
              <a:ext uri="{FF2B5EF4-FFF2-40B4-BE49-F238E27FC236}">
                <a16:creationId xmlns:a16="http://schemas.microsoft.com/office/drawing/2014/main" id="{7EECEB25-43B2-BA43-BA92-502AC5256853}"/>
              </a:ext>
            </a:extLst>
          </p:cNvPr>
          <p:cNvSpPr/>
          <p:nvPr/>
        </p:nvSpPr>
        <p:spPr>
          <a:xfrm>
            <a:off x="9441311"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32" name="TextBox 31">
            <a:extLst>
              <a:ext uri="{FF2B5EF4-FFF2-40B4-BE49-F238E27FC236}">
                <a16:creationId xmlns:a16="http://schemas.microsoft.com/office/drawing/2014/main" id="{104A5286-7AFE-3C42-BFCC-45521E2104FD}"/>
              </a:ext>
            </a:extLst>
          </p:cNvPr>
          <p:cNvSpPr txBox="1"/>
          <p:nvPr/>
        </p:nvSpPr>
        <p:spPr>
          <a:xfrm>
            <a:off x="4156515" y="40311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9959360" y="138610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5872474" y="136417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C09F65F1-F2C9-2D40-8A11-1D61E26E67B2}"/>
              </a:ext>
            </a:extLst>
          </p:cNvPr>
          <p:cNvCxnSpPr>
            <a:cxnSpLocks/>
            <a:stCxn id="153" idx="3"/>
          </p:cNvCxnSpPr>
          <p:nvPr/>
        </p:nvCxnSpPr>
        <p:spPr>
          <a:xfrm>
            <a:off x="4445097" y="3438833"/>
            <a:ext cx="1293860" cy="1646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stCxn id="61" idx="2"/>
            <a:endCxn id="156" idx="0"/>
          </p:cNvCxnSpPr>
          <p:nvPr/>
        </p:nvCxnSpPr>
        <p:spPr>
          <a:xfrm rot="5400000">
            <a:off x="5143543" y="3578772"/>
            <a:ext cx="508920" cy="95834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4614724" y="3860188"/>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5483176" y="5921873"/>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stCxn id="164" idx="3"/>
          </p:cNvCxnSpPr>
          <p:nvPr/>
        </p:nvCxnSpPr>
        <p:spPr>
          <a:xfrm flipV="1">
            <a:off x="5272640" y="5398379"/>
            <a:ext cx="2621767" cy="18200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6174693" y="3307200"/>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5851613" y="3601234"/>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67" idx="2"/>
            <a:endCxn id="166" idx="2"/>
          </p:cNvCxnSpPr>
          <p:nvPr/>
        </p:nvCxnSpPr>
        <p:spPr>
          <a:xfrm rot="5400000">
            <a:off x="6661331" y="4414663"/>
            <a:ext cx="23411" cy="2670335"/>
          </a:xfrm>
          <a:prstGeom prst="bentConnector3">
            <a:avLst>
              <a:gd name="adj1" fmla="val 107646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10441131" y="597332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10035016" y="6274210"/>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156" idx="3"/>
          </p:cNvCxnSpPr>
          <p:nvPr/>
        </p:nvCxnSpPr>
        <p:spPr>
          <a:xfrm flipH="1">
            <a:off x="3131167" y="4482822"/>
            <a:ext cx="1861956" cy="192713"/>
          </a:xfrm>
          <a:prstGeom prst="bentConnector3">
            <a:avLst>
              <a:gd name="adj1" fmla="val -12277"/>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076591CE-EB44-BB4F-8FBC-75EF00EFA939}"/>
              </a:ext>
            </a:extLst>
          </p:cNvPr>
          <p:cNvSpPr/>
          <p:nvPr/>
        </p:nvSpPr>
        <p:spPr>
          <a:xfrm>
            <a:off x="1999608" y="3392577"/>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8" name="Oval 97">
            <a:extLst>
              <a:ext uri="{FF2B5EF4-FFF2-40B4-BE49-F238E27FC236}">
                <a16:creationId xmlns:a16="http://schemas.microsoft.com/office/drawing/2014/main" id="{9BA38DAD-8983-144D-A71C-BA6794DB4AD9}"/>
              </a:ext>
            </a:extLst>
          </p:cNvPr>
          <p:cNvSpPr/>
          <p:nvPr/>
        </p:nvSpPr>
        <p:spPr>
          <a:xfrm>
            <a:off x="2105270" y="484705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753662" y="4777503"/>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flipV="1">
            <a:off x="3147563" y="5012473"/>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600CE9B-B03B-B246-9A39-D232B85075A6}"/>
              </a:ext>
            </a:extLst>
          </p:cNvPr>
          <p:cNvSpPr/>
          <p:nvPr/>
        </p:nvSpPr>
        <p:spPr>
          <a:xfrm>
            <a:off x="9886690" y="605690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5777486" y="3428457"/>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7408371"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7995567" y="1377055"/>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7894407" y="5348500"/>
            <a:ext cx="227591" cy="389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EE2AD11-CA7E-1741-9D44-CA2171E46348}"/>
              </a:ext>
            </a:extLst>
          </p:cNvPr>
          <p:cNvSpPr/>
          <p:nvPr/>
        </p:nvSpPr>
        <p:spPr>
          <a:xfrm>
            <a:off x="1961588" y="5847522"/>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
        <p:nvSpPr>
          <p:cNvPr id="129" name="Rectangle 128">
            <a:extLst>
              <a:ext uri="{FF2B5EF4-FFF2-40B4-BE49-F238E27FC236}">
                <a16:creationId xmlns:a16="http://schemas.microsoft.com/office/drawing/2014/main" id="{4E91E739-6B82-BD48-95D6-9F7DDF855C8C}"/>
              </a:ext>
            </a:extLst>
          </p:cNvPr>
          <p:cNvSpPr/>
          <p:nvPr/>
        </p:nvSpPr>
        <p:spPr>
          <a:xfrm>
            <a:off x="2495549" y="906566"/>
            <a:ext cx="1240951"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130" name="Straight Connector 129">
            <a:extLst>
              <a:ext uri="{FF2B5EF4-FFF2-40B4-BE49-F238E27FC236}">
                <a16:creationId xmlns:a16="http://schemas.microsoft.com/office/drawing/2014/main" id="{F71E7216-7D20-B447-9597-AB1E86A5E2D4}"/>
              </a:ext>
            </a:extLst>
          </p:cNvPr>
          <p:cNvCxnSpPr>
            <a:cxnSpLocks/>
            <a:stCxn id="129" idx="2"/>
          </p:cNvCxnSpPr>
          <p:nvPr/>
        </p:nvCxnSpPr>
        <p:spPr>
          <a:xfrm flipH="1">
            <a:off x="3022601" y="1402814"/>
            <a:ext cx="93424"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9628F220-85F1-754A-BF08-654AECD5915E}"/>
              </a:ext>
            </a:extLst>
          </p:cNvPr>
          <p:cNvSpPr/>
          <p:nvPr/>
        </p:nvSpPr>
        <p:spPr>
          <a:xfrm>
            <a:off x="59518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32" name="Straight Connector 131">
            <a:extLst>
              <a:ext uri="{FF2B5EF4-FFF2-40B4-BE49-F238E27FC236}">
                <a16:creationId xmlns:a16="http://schemas.microsoft.com/office/drawing/2014/main" id="{07E2CFD0-DE3E-354E-AF3D-18CCED5ACE16}"/>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D7D84BCB-D32D-4447-89AD-D43D8180A883}"/>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C0399C7B-B58C-FF4E-85B9-9F780A265D0B}"/>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135" name="Straight Arrow Connector 134">
            <a:extLst>
              <a:ext uri="{FF2B5EF4-FFF2-40B4-BE49-F238E27FC236}">
                <a16:creationId xmlns:a16="http://schemas.microsoft.com/office/drawing/2014/main" id="{B3C7D0A0-BB57-E34F-AEF9-9C0437A558B4}"/>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6" name="Rounded Rectangle 135">
            <a:extLst>
              <a:ext uri="{FF2B5EF4-FFF2-40B4-BE49-F238E27FC236}">
                <a16:creationId xmlns:a16="http://schemas.microsoft.com/office/drawing/2014/main" id="{661179B4-497D-6D46-9E23-66C5F691EFEC}"/>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37" name="Rounded Rectangle 136">
            <a:extLst>
              <a:ext uri="{FF2B5EF4-FFF2-40B4-BE49-F238E27FC236}">
                <a16:creationId xmlns:a16="http://schemas.microsoft.com/office/drawing/2014/main" id="{8D3F3647-88CE-D44E-B4B4-6E296CA0AFF6}"/>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38" name="Rounded Rectangle 137">
            <a:extLst>
              <a:ext uri="{FF2B5EF4-FFF2-40B4-BE49-F238E27FC236}">
                <a16:creationId xmlns:a16="http://schemas.microsoft.com/office/drawing/2014/main" id="{44E390ED-1CD6-A741-BB44-4859B88BF25B}"/>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9" name="TextBox 138">
            <a:extLst>
              <a:ext uri="{FF2B5EF4-FFF2-40B4-BE49-F238E27FC236}">
                <a16:creationId xmlns:a16="http://schemas.microsoft.com/office/drawing/2014/main" id="{155EFEB4-DA64-9743-AA0C-4924AA5568FC}"/>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40" name="Can 139">
            <a:extLst>
              <a:ext uri="{FF2B5EF4-FFF2-40B4-BE49-F238E27FC236}">
                <a16:creationId xmlns:a16="http://schemas.microsoft.com/office/drawing/2014/main" id="{AB467CF7-B58A-274E-9837-E68A066C1E67}"/>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41" name="Elbow Connector 140">
            <a:extLst>
              <a:ext uri="{FF2B5EF4-FFF2-40B4-BE49-F238E27FC236}">
                <a16:creationId xmlns:a16="http://schemas.microsoft.com/office/drawing/2014/main" id="{D5A868AC-558F-374C-B289-307817530F5C}"/>
              </a:ext>
            </a:extLst>
          </p:cNvPr>
          <p:cNvCxnSpPr>
            <a:cxnSpLocks/>
            <a:stCxn id="138"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E96AE6B-DE23-3F4E-A189-EE1E10E973A6}"/>
              </a:ext>
            </a:extLst>
          </p:cNvPr>
          <p:cNvCxnSpPr>
            <a:cxnSpLocks/>
            <a:endCxn id="14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F5AFC75-76B0-0E42-84D2-3F37AEE7809D}"/>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08AB2629-C6A5-174B-85DB-3F304DA9D9CF}"/>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146" name="Rectangle 145">
            <a:extLst>
              <a:ext uri="{FF2B5EF4-FFF2-40B4-BE49-F238E27FC236}">
                <a16:creationId xmlns:a16="http://schemas.microsoft.com/office/drawing/2014/main" id="{2938E60D-52B5-9042-B01C-C49E00DD6908}"/>
              </a:ext>
            </a:extLst>
          </p:cNvPr>
          <p:cNvSpPr/>
          <p:nvPr/>
        </p:nvSpPr>
        <p:spPr>
          <a:xfrm>
            <a:off x="2917943" y="2463798"/>
            <a:ext cx="211262"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B9A120D-DE64-7244-9003-9A79993FC3F2}"/>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148" name="Straight Arrow Connector 147">
            <a:extLst>
              <a:ext uri="{FF2B5EF4-FFF2-40B4-BE49-F238E27FC236}">
                <a16:creationId xmlns:a16="http://schemas.microsoft.com/office/drawing/2014/main" id="{F2B40E75-9F0E-0541-B3B2-02163CD86F16}"/>
              </a:ext>
            </a:extLst>
          </p:cNvPr>
          <p:cNvCxnSpPr>
            <a:cxnSpLocks/>
          </p:cNvCxnSpPr>
          <p:nvPr/>
        </p:nvCxnSpPr>
        <p:spPr>
          <a:xfrm>
            <a:off x="3042575" y="3438833"/>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7B986373-CE4C-0F4F-883F-9E4CB6BD47B1}"/>
              </a:ext>
            </a:extLst>
          </p:cNvPr>
          <p:cNvGrpSpPr/>
          <p:nvPr/>
        </p:nvGrpSpPr>
        <p:grpSpPr>
          <a:xfrm>
            <a:off x="3855375" y="3268415"/>
            <a:ext cx="589722" cy="340835"/>
            <a:chOff x="4452049" y="5323365"/>
            <a:chExt cx="589722" cy="340835"/>
          </a:xfrm>
        </p:grpSpPr>
        <p:sp>
          <p:nvSpPr>
            <p:cNvPr id="150" name="Rounded Rectangle 149">
              <a:extLst>
                <a:ext uri="{FF2B5EF4-FFF2-40B4-BE49-F238E27FC236}">
                  <a16:creationId xmlns:a16="http://schemas.microsoft.com/office/drawing/2014/main" id="{C378DFAD-8608-5141-B563-A1CADD727600}"/>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51" name="Rounded Rectangle 150">
              <a:extLst>
                <a:ext uri="{FF2B5EF4-FFF2-40B4-BE49-F238E27FC236}">
                  <a16:creationId xmlns:a16="http://schemas.microsoft.com/office/drawing/2014/main" id="{A9E992F1-7D58-2842-A149-809E68A4623C}"/>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52" name="Rounded Rectangle 151">
              <a:extLst>
                <a:ext uri="{FF2B5EF4-FFF2-40B4-BE49-F238E27FC236}">
                  <a16:creationId xmlns:a16="http://schemas.microsoft.com/office/drawing/2014/main" id="{023367C2-A836-5943-BE1A-A523E19D4FA3}"/>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53" name="Rounded Rectangle 152">
              <a:extLst>
                <a:ext uri="{FF2B5EF4-FFF2-40B4-BE49-F238E27FC236}">
                  <a16:creationId xmlns:a16="http://schemas.microsoft.com/office/drawing/2014/main" id="{6EFA907E-29C4-4844-BED7-DEB3DFE868AE}"/>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154" name="TextBox 153">
            <a:extLst>
              <a:ext uri="{FF2B5EF4-FFF2-40B4-BE49-F238E27FC236}">
                <a16:creationId xmlns:a16="http://schemas.microsoft.com/office/drawing/2014/main" id="{8EB7EEC7-71D9-D74F-AB63-B2E9D36693B1}"/>
              </a:ext>
            </a:extLst>
          </p:cNvPr>
          <p:cNvSpPr txBox="1"/>
          <p:nvPr/>
        </p:nvSpPr>
        <p:spPr>
          <a:xfrm>
            <a:off x="3759940" y="302219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5" name="Rectangle 154">
            <a:extLst>
              <a:ext uri="{FF2B5EF4-FFF2-40B4-BE49-F238E27FC236}">
                <a16:creationId xmlns:a16="http://schemas.microsoft.com/office/drawing/2014/main" id="{8DF8EE7A-1953-8D46-98F3-BA5B314AE532}"/>
              </a:ext>
            </a:extLst>
          </p:cNvPr>
          <p:cNvSpPr/>
          <p:nvPr/>
        </p:nvSpPr>
        <p:spPr>
          <a:xfrm>
            <a:off x="3023835" y="3258644"/>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grpSp>
        <p:nvGrpSpPr>
          <p:cNvPr id="13" name="Group 12">
            <a:extLst>
              <a:ext uri="{FF2B5EF4-FFF2-40B4-BE49-F238E27FC236}">
                <a16:creationId xmlns:a16="http://schemas.microsoft.com/office/drawing/2014/main" id="{86590E91-56F3-DC41-A4B3-F7697D176ABB}"/>
              </a:ext>
            </a:extLst>
          </p:cNvPr>
          <p:cNvGrpSpPr/>
          <p:nvPr/>
        </p:nvGrpSpPr>
        <p:grpSpPr>
          <a:xfrm>
            <a:off x="4251001" y="4312404"/>
            <a:ext cx="742122" cy="342983"/>
            <a:chOff x="4251001" y="4415436"/>
            <a:chExt cx="742122" cy="342983"/>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251001" y="4417584"/>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405938"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547366"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692137"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56" name="Rounded Rectangle 155">
              <a:extLst>
                <a:ext uri="{FF2B5EF4-FFF2-40B4-BE49-F238E27FC236}">
                  <a16:creationId xmlns:a16="http://schemas.microsoft.com/office/drawing/2014/main" id="{989014E1-F700-2842-B53D-EF956F9E1428}"/>
                </a:ext>
              </a:extLst>
            </p:cNvPr>
            <p:cNvSpPr/>
            <p:nvPr/>
          </p:nvSpPr>
          <p:spPr bwMode="auto">
            <a:xfrm>
              <a:off x="4844537" y="44154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grpSp>
      <p:sp>
        <p:nvSpPr>
          <p:cNvPr id="157" name="TextBox 156">
            <a:extLst>
              <a:ext uri="{FF2B5EF4-FFF2-40B4-BE49-F238E27FC236}">
                <a16:creationId xmlns:a16="http://schemas.microsoft.com/office/drawing/2014/main" id="{EFA03E97-1279-5943-B0DC-03C85651322E}"/>
              </a:ext>
            </a:extLst>
          </p:cNvPr>
          <p:cNvSpPr txBox="1"/>
          <p:nvPr/>
        </p:nvSpPr>
        <p:spPr>
          <a:xfrm>
            <a:off x="4334022" y="5203098"/>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9" name="Rounded Rectangle 158">
            <a:extLst>
              <a:ext uri="{FF2B5EF4-FFF2-40B4-BE49-F238E27FC236}">
                <a16:creationId xmlns:a16="http://schemas.microsoft.com/office/drawing/2014/main" id="{1CE96BA4-4877-764E-99E0-E46C35FDC0B5}"/>
              </a:ext>
            </a:extLst>
          </p:cNvPr>
          <p:cNvSpPr/>
          <p:nvPr/>
        </p:nvSpPr>
        <p:spPr bwMode="auto">
          <a:xfrm>
            <a:off x="4390997" y="541426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0" name="Rounded Rectangle 159">
            <a:extLst>
              <a:ext uri="{FF2B5EF4-FFF2-40B4-BE49-F238E27FC236}">
                <a16:creationId xmlns:a16="http://schemas.microsoft.com/office/drawing/2014/main" id="{57A97BE4-84C9-AC45-9C9C-DA18AFC3C2D8}"/>
              </a:ext>
            </a:extLst>
          </p:cNvPr>
          <p:cNvSpPr/>
          <p:nvPr/>
        </p:nvSpPr>
        <p:spPr bwMode="auto">
          <a:xfrm>
            <a:off x="4545934"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1" name="Rounded Rectangle 160">
            <a:extLst>
              <a:ext uri="{FF2B5EF4-FFF2-40B4-BE49-F238E27FC236}">
                <a16:creationId xmlns:a16="http://schemas.microsoft.com/office/drawing/2014/main" id="{578E1E2A-25C5-014C-A5D6-04D73AE92B9A}"/>
              </a:ext>
            </a:extLst>
          </p:cNvPr>
          <p:cNvSpPr/>
          <p:nvPr/>
        </p:nvSpPr>
        <p:spPr bwMode="auto">
          <a:xfrm>
            <a:off x="4687362"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62" name="Rounded Rectangle 161">
            <a:extLst>
              <a:ext uri="{FF2B5EF4-FFF2-40B4-BE49-F238E27FC236}">
                <a16:creationId xmlns:a16="http://schemas.microsoft.com/office/drawing/2014/main" id="{7E172D9A-2412-B743-8F2A-E1A7CB67A4CC}"/>
              </a:ext>
            </a:extLst>
          </p:cNvPr>
          <p:cNvSpPr/>
          <p:nvPr/>
        </p:nvSpPr>
        <p:spPr bwMode="auto">
          <a:xfrm>
            <a:off x="4832133"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63" name="Rounded Rectangle 162">
            <a:extLst>
              <a:ext uri="{FF2B5EF4-FFF2-40B4-BE49-F238E27FC236}">
                <a16:creationId xmlns:a16="http://schemas.microsoft.com/office/drawing/2014/main" id="{8AEF1CBA-2F94-B540-8C5B-FFDE9A8A9D15}"/>
              </a:ext>
            </a:extLst>
          </p:cNvPr>
          <p:cNvSpPr/>
          <p:nvPr/>
        </p:nvSpPr>
        <p:spPr bwMode="auto">
          <a:xfrm>
            <a:off x="4984533" y="5412118"/>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64" name="Rounded Rectangle 163">
            <a:extLst>
              <a:ext uri="{FF2B5EF4-FFF2-40B4-BE49-F238E27FC236}">
                <a16:creationId xmlns:a16="http://schemas.microsoft.com/office/drawing/2014/main" id="{93EDB4A7-BB7A-E946-A507-BACC4FB4E851}"/>
              </a:ext>
            </a:extLst>
          </p:cNvPr>
          <p:cNvSpPr/>
          <p:nvPr/>
        </p:nvSpPr>
        <p:spPr bwMode="auto">
          <a:xfrm>
            <a:off x="5124054" y="5409970"/>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cxnSp>
        <p:nvCxnSpPr>
          <p:cNvPr id="165" name="Elbow Connector 164">
            <a:extLst>
              <a:ext uri="{FF2B5EF4-FFF2-40B4-BE49-F238E27FC236}">
                <a16:creationId xmlns:a16="http://schemas.microsoft.com/office/drawing/2014/main" id="{5D247667-3DB7-964D-92D0-1792AEB00271}"/>
              </a:ext>
            </a:extLst>
          </p:cNvPr>
          <p:cNvCxnSpPr>
            <a:cxnSpLocks/>
            <a:endCxn id="164" idx="0"/>
          </p:cNvCxnSpPr>
          <p:nvPr/>
        </p:nvCxnSpPr>
        <p:spPr>
          <a:xfrm>
            <a:off x="3155639" y="5277104"/>
            <a:ext cx="2042708" cy="13286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66" name="Rounded Rectangle 165">
            <a:extLst>
              <a:ext uri="{FF2B5EF4-FFF2-40B4-BE49-F238E27FC236}">
                <a16:creationId xmlns:a16="http://schemas.microsoft.com/office/drawing/2014/main" id="{E4FCB46B-6A0A-E44B-8C42-A65E8956AB84}"/>
              </a:ext>
            </a:extLst>
          </p:cNvPr>
          <p:cNvSpPr/>
          <p:nvPr/>
        </p:nvSpPr>
        <p:spPr bwMode="auto">
          <a:xfrm>
            <a:off x="5263575" y="5420701"/>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9" name="Rectangle 58">
            <a:extLst>
              <a:ext uri="{FF2B5EF4-FFF2-40B4-BE49-F238E27FC236}">
                <a16:creationId xmlns:a16="http://schemas.microsoft.com/office/drawing/2014/main" id="{600250FC-86B9-7F41-BB84-20453794ED1C}"/>
              </a:ext>
            </a:extLst>
          </p:cNvPr>
          <p:cNvSpPr/>
          <p:nvPr/>
        </p:nvSpPr>
        <p:spPr>
          <a:xfrm>
            <a:off x="2926299" y="4629311"/>
            <a:ext cx="175823" cy="1708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an 166">
            <a:extLst>
              <a:ext uri="{FF2B5EF4-FFF2-40B4-BE49-F238E27FC236}">
                <a16:creationId xmlns:a16="http://schemas.microsoft.com/office/drawing/2014/main" id="{4B09951E-5A70-E84C-86C3-8314E48F70A7}"/>
              </a:ext>
            </a:extLst>
          </p:cNvPr>
          <p:cNvSpPr/>
          <p:nvPr/>
        </p:nvSpPr>
        <p:spPr>
          <a:xfrm flipH="1">
            <a:off x="3738966" y="6036041"/>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68" name="Straight Arrow Connector 167">
            <a:extLst>
              <a:ext uri="{FF2B5EF4-FFF2-40B4-BE49-F238E27FC236}">
                <a16:creationId xmlns:a16="http://schemas.microsoft.com/office/drawing/2014/main" id="{6474A033-8601-6C42-B06B-DFB3EEE3CE47}"/>
              </a:ext>
            </a:extLst>
          </p:cNvPr>
          <p:cNvCxnSpPr>
            <a:cxnSpLocks/>
            <a:endCxn id="167" idx="4"/>
          </p:cNvCxnSpPr>
          <p:nvPr/>
        </p:nvCxnSpPr>
        <p:spPr>
          <a:xfrm flipV="1">
            <a:off x="3132867" y="6271011"/>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Elbow Connector 168">
            <a:extLst>
              <a:ext uri="{FF2B5EF4-FFF2-40B4-BE49-F238E27FC236}">
                <a16:creationId xmlns:a16="http://schemas.microsoft.com/office/drawing/2014/main" id="{6B614343-3936-F942-A684-70C298EC99E4}"/>
              </a:ext>
            </a:extLst>
          </p:cNvPr>
          <p:cNvCxnSpPr>
            <a:cxnSpLocks/>
            <a:stCxn id="166" idx="3"/>
          </p:cNvCxnSpPr>
          <p:nvPr/>
        </p:nvCxnSpPr>
        <p:spPr>
          <a:xfrm flipH="1">
            <a:off x="3090503" y="5591119"/>
            <a:ext cx="2321658" cy="416026"/>
          </a:xfrm>
          <a:prstGeom prst="bentConnector3">
            <a:avLst>
              <a:gd name="adj1" fmla="val -9846"/>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Elbow Connector 169">
            <a:extLst>
              <a:ext uri="{FF2B5EF4-FFF2-40B4-BE49-F238E27FC236}">
                <a16:creationId xmlns:a16="http://schemas.microsoft.com/office/drawing/2014/main" id="{9D662D12-E33A-A649-A3B1-69A1CF7F0CCC}"/>
              </a:ext>
            </a:extLst>
          </p:cNvPr>
          <p:cNvCxnSpPr>
            <a:cxnSpLocks/>
            <a:stCxn id="166" idx="3"/>
            <a:endCxn id="60" idx="1"/>
          </p:cNvCxnSpPr>
          <p:nvPr/>
        </p:nvCxnSpPr>
        <p:spPr>
          <a:xfrm>
            <a:off x="5412161" y="5591119"/>
            <a:ext cx="4474529" cy="66597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011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46" y="3388671"/>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2507867"/>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GetByManuf</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384999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3578396"/>
            <a:ext cx="1717589" cy="369332"/>
          </a:xfrm>
          <a:prstGeom prst="rect">
            <a:avLst/>
          </a:prstGeom>
          <a:noFill/>
        </p:spPr>
        <p:txBody>
          <a:bodyPr wrap="square" rtlCol="0">
            <a:spAutoFit/>
          </a:bodyPr>
          <a:lstStyle/>
          <a:p>
            <a:pPr algn="ctr"/>
            <a:r>
              <a:rPr lang="en-US" dirty="0" err="1"/>
              <a:t>GetById</a:t>
            </a:r>
            <a:endParaRPr lang="en-US" dirty="0"/>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2334384"/>
            <a:ext cx="2211859" cy="2430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C93F9-C70F-1C40-9EDA-4A2E4C464FF3}"/>
              </a:ext>
            </a:extLst>
          </p:cNvPr>
          <p:cNvCxnSpPr>
            <a:endCxn id="31" idx="2"/>
          </p:cNvCxnSpPr>
          <p:nvPr/>
        </p:nvCxnSpPr>
        <p:spPr>
          <a:xfrm>
            <a:off x="3136556" y="3871185"/>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740795" y="2723160"/>
            <a:ext cx="2980751" cy="923330"/>
          </a:xfrm>
          <a:prstGeom prst="rect">
            <a:avLst/>
          </a:prstGeom>
          <a:noFill/>
        </p:spPr>
        <p:txBody>
          <a:bodyPr wrap="square" rtlCol="0">
            <a:spAutoFit/>
          </a:bodyPr>
          <a:lstStyle/>
          <a:p>
            <a:r>
              <a:rPr lang="en-US" dirty="0" err="1"/>
              <a:t>OrderCreated</a:t>
            </a:r>
            <a:endParaRPr lang="en-US" dirty="0"/>
          </a:p>
          <a:p>
            <a:r>
              <a:rPr lang="en-US" dirty="0" err="1"/>
              <a:t>OrderUpdated</a:t>
            </a:r>
            <a:endParaRPr lang="en-US" dirty="0"/>
          </a:p>
          <a:p>
            <a:r>
              <a:rPr lang="en-US" dirty="0" err="1"/>
              <a:t>OrderAssigned</a:t>
            </a:r>
            <a:endParaRPr lang="en-US" dirty="0"/>
          </a:p>
        </p:txBody>
      </p:sp>
    </p:spTree>
    <p:extLst>
      <p:ext uri="{BB962C8B-B14F-4D97-AF65-F5344CB8AC3E}">
        <p14:creationId xmlns:p14="http://schemas.microsoft.com/office/powerpoint/2010/main" val="4116877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171AC6-0033-BE45-BF2F-11A766DBCC62}"/>
              </a:ext>
            </a:extLst>
          </p:cNvPr>
          <p:cNvSpPr/>
          <p:nvPr/>
        </p:nvSpPr>
        <p:spPr>
          <a:xfrm>
            <a:off x="3191138"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7" name="TextBox 6">
            <a:extLst>
              <a:ext uri="{FF2B5EF4-FFF2-40B4-BE49-F238E27FC236}">
                <a16:creationId xmlns:a16="http://schemas.microsoft.com/office/drawing/2014/main" id="{F5741DE7-B222-2B48-9292-513876C66927}"/>
              </a:ext>
            </a:extLst>
          </p:cNvPr>
          <p:cNvSpPr txBox="1"/>
          <p:nvPr/>
        </p:nvSpPr>
        <p:spPr>
          <a:xfrm>
            <a:off x="2718028" y="3194327"/>
            <a:ext cx="1868460" cy="338554"/>
          </a:xfrm>
          <a:prstGeom prst="rect">
            <a:avLst/>
          </a:prstGeom>
          <a:noFill/>
        </p:spPr>
        <p:txBody>
          <a:bodyPr wrap="none" rtlCol="0">
            <a:spAutoFit/>
          </a:bodyPr>
          <a:lstStyle/>
          <a:p>
            <a:r>
              <a:rPr lang="en-US" sz="1600" dirty="0">
                <a:solidFill>
                  <a:srgbClr val="00B0F0"/>
                </a:solidFill>
              </a:rPr>
              <a:t>Order-command-</a:t>
            </a:r>
            <a:r>
              <a:rPr lang="en-US" sz="1600" dirty="0" err="1">
                <a:solidFill>
                  <a:srgbClr val="00B0F0"/>
                </a:solidFill>
              </a:rPr>
              <a:t>ms</a:t>
            </a:r>
            <a:endParaRPr lang="en-US" sz="1600" dirty="0">
              <a:solidFill>
                <a:srgbClr val="00B0F0"/>
              </a:solidFill>
            </a:endParaRPr>
          </a:p>
        </p:txBody>
      </p:sp>
      <p:cxnSp>
        <p:nvCxnSpPr>
          <p:cNvPr id="9" name="Straight Arrow Connector 8">
            <a:extLst>
              <a:ext uri="{FF2B5EF4-FFF2-40B4-BE49-F238E27FC236}">
                <a16:creationId xmlns:a16="http://schemas.microsoft.com/office/drawing/2014/main" id="{A80BFB27-4A8E-8A4E-ABC3-67AF66426DCD}"/>
              </a:ext>
            </a:extLst>
          </p:cNvPr>
          <p:cNvCxnSpPr>
            <a:cxnSpLocks/>
            <a:endCxn id="5" idx="0"/>
          </p:cNvCxnSpPr>
          <p:nvPr/>
        </p:nvCxnSpPr>
        <p:spPr>
          <a:xfrm>
            <a:off x="3681468" y="1527563"/>
            <a:ext cx="1" cy="1606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8D912B-60A4-E442-A668-6A096A1B1D2F}"/>
              </a:ext>
            </a:extLst>
          </p:cNvPr>
          <p:cNvSpPr txBox="1"/>
          <p:nvPr/>
        </p:nvSpPr>
        <p:spPr>
          <a:xfrm>
            <a:off x="2145477" y="1927561"/>
            <a:ext cx="1458093" cy="369332"/>
          </a:xfrm>
          <a:prstGeom prst="rect">
            <a:avLst/>
          </a:prstGeom>
          <a:noFill/>
        </p:spPr>
        <p:txBody>
          <a:bodyPr wrap="square" rtlCol="0">
            <a:spAutoFit/>
          </a:bodyPr>
          <a:lstStyle/>
          <a:p>
            <a:r>
              <a:rPr lang="en-US" dirty="0"/>
              <a:t>1) New order</a:t>
            </a:r>
          </a:p>
        </p:txBody>
      </p:sp>
      <p:sp>
        <p:nvSpPr>
          <p:cNvPr id="25" name="Rectangle 24">
            <a:extLst>
              <a:ext uri="{FF2B5EF4-FFF2-40B4-BE49-F238E27FC236}">
                <a16:creationId xmlns:a16="http://schemas.microsoft.com/office/drawing/2014/main" id="{3A06B8C3-A15D-B547-A647-52EFC06D01F8}"/>
              </a:ext>
            </a:extLst>
          </p:cNvPr>
          <p:cNvSpPr/>
          <p:nvPr/>
        </p:nvSpPr>
        <p:spPr>
          <a:xfrm>
            <a:off x="1483096" y="5933755"/>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https://upload.wikimedia.org/wikipedia/commons/thumb/0/05/Apache_kafka.svg/220px-Apache_kafka.svg.png">
            <a:extLst>
              <a:ext uri="{FF2B5EF4-FFF2-40B4-BE49-F238E27FC236}">
                <a16:creationId xmlns:a16="http://schemas.microsoft.com/office/drawing/2014/main" id="{68E5B55C-8BDC-6A4D-8105-264622DA8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01" y="5638650"/>
            <a:ext cx="671806" cy="10474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874458E6-5216-8A4B-9464-F50DF2A77536}"/>
              </a:ext>
            </a:extLst>
          </p:cNvPr>
          <p:cNvCxnSpPr>
            <a:cxnSpLocks/>
          </p:cNvCxnSpPr>
          <p:nvPr/>
        </p:nvCxnSpPr>
        <p:spPr>
          <a:xfrm flipH="1">
            <a:off x="3476287" y="490349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6FEC20-2344-E045-A773-34D08F2352CD}"/>
              </a:ext>
            </a:extLst>
          </p:cNvPr>
          <p:cNvSpPr txBox="1"/>
          <p:nvPr/>
        </p:nvSpPr>
        <p:spPr>
          <a:xfrm>
            <a:off x="1903336" y="4961105"/>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32" name="Rectangle 31">
            <a:extLst>
              <a:ext uri="{FF2B5EF4-FFF2-40B4-BE49-F238E27FC236}">
                <a16:creationId xmlns:a16="http://schemas.microsoft.com/office/drawing/2014/main" id="{3D8B7F9C-6E37-8948-9DB4-C3E6DFF9BC41}"/>
              </a:ext>
            </a:extLst>
          </p:cNvPr>
          <p:cNvSpPr/>
          <p:nvPr/>
        </p:nvSpPr>
        <p:spPr>
          <a:xfrm>
            <a:off x="6051891"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3" name="TextBox 32">
            <a:extLst>
              <a:ext uri="{FF2B5EF4-FFF2-40B4-BE49-F238E27FC236}">
                <a16:creationId xmlns:a16="http://schemas.microsoft.com/office/drawing/2014/main" id="{74BF0D6E-4647-5E47-A689-96B0A08301D3}"/>
              </a:ext>
            </a:extLst>
          </p:cNvPr>
          <p:cNvSpPr txBox="1"/>
          <p:nvPr/>
        </p:nvSpPr>
        <p:spPr>
          <a:xfrm>
            <a:off x="5713977" y="3207205"/>
            <a:ext cx="1514069" cy="338554"/>
          </a:xfrm>
          <a:prstGeom prst="rect">
            <a:avLst/>
          </a:prstGeom>
          <a:noFill/>
        </p:spPr>
        <p:txBody>
          <a:bodyPr wrap="none" rtlCol="0">
            <a:spAutoFit/>
          </a:bodyPr>
          <a:lstStyle/>
          <a:p>
            <a:r>
              <a:rPr lang="en-US" sz="1600" dirty="0">
                <a:solidFill>
                  <a:srgbClr val="00B0F0"/>
                </a:solidFill>
              </a:rPr>
              <a:t>Order-query-</a:t>
            </a:r>
            <a:r>
              <a:rPr lang="en-US" sz="1600" dirty="0" err="1">
                <a:solidFill>
                  <a:srgbClr val="00B0F0"/>
                </a:solidFill>
              </a:rPr>
              <a:t>ms</a:t>
            </a:r>
            <a:endParaRPr lang="en-US" sz="1600" dirty="0">
              <a:solidFill>
                <a:srgbClr val="00B0F0"/>
              </a:solidFill>
            </a:endParaRPr>
          </a:p>
        </p:txBody>
      </p:sp>
      <p:sp>
        <p:nvSpPr>
          <p:cNvPr id="34" name="Rectangle 33">
            <a:extLst>
              <a:ext uri="{FF2B5EF4-FFF2-40B4-BE49-F238E27FC236}">
                <a16:creationId xmlns:a16="http://schemas.microsoft.com/office/drawing/2014/main" id="{2244262C-7195-9749-9FE7-7070874F066E}"/>
              </a:ext>
            </a:extLst>
          </p:cNvPr>
          <p:cNvSpPr/>
          <p:nvPr/>
        </p:nvSpPr>
        <p:spPr>
          <a:xfrm>
            <a:off x="8782381" y="3147883"/>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5" name="Rectangle 34">
            <a:extLst>
              <a:ext uri="{FF2B5EF4-FFF2-40B4-BE49-F238E27FC236}">
                <a16:creationId xmlns:a16="http://schemas.microsoft.com/office/drawing/2014/main" id="{7F0D0E4F-4D85-A84E-9EFF-BAA3A8FF2B37}"/>
              </a:ext>
            </a:extLst>
          </p:cNvPr>
          <p:cNvSpPr/>
          <p:nvPr/>
        </p:nvSpPr>
        <p:spPr>
          <a:xfrm>
            <a:off x="1483095" y="1070364"/>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780336-D9C2-DB43-898E-9445E0165EEC}"/>
              </a:ext>
            </a:extLst>
          </p:cNvPr>
          <p:cNvSpPr txBox="1"/>
          <p:nvPr/>
        </p:nvSpPr>
        <p:spPr>
          <a:xfrm>
            <a:off x="5713977" y="1129686"/>
            <a:ext cx="1361142" cy="338554"/>
          </a:xfrm>
          <a:prstGeom prst="rect">
            <a:avLst/>
          </a:prstGeom>
          <a:noFill/>
        </p:spPr>
        <p:txBody>
          <a:bodyPr wrap="none" rtlCol="0">
            <a:spAutoFit/>
          </a:bodyPr>
          <a:lstStyle/>
          <a:p>
            <a:r>
              <a:rPr lang="en-US" sz="1600" dirty="0">
                <a:solidFill>
                  <a:srgbClr val="00B0F0"/>
                </a:solidFill>
              </a:rPr>
              <a:t>User Interface</a:t>
            </a:r>
          </a:p>
        </p:txBody>
      </p:sp>
      <p:cxnSp>
        <p:nvCxnSpPr>
          <p:cNvPr id="39" name="Straight Arrow Connector 38">
            <a:extLst>
              <a:ext uri="{FF2B5EF4-FFF2-40B4-BE49-F238E27FC236}">
                <a16:creationId xmlns:a16="http://schemas.microsoft.com/office/drawing/2014/main" id="{F461B7C3-7B73-294C-8F45-255B341E94AC}"/>
              </a:ext>
            </a:extLst>
          </p:cNvPr>
          <p:cNvCxnSpPr>
            <a:cxnSpLocks/>
          </p:cNvCxnSpPr>
          <p:nvPr/>
        </p:nvCxnSpPr>
        <p:spPr>
          <a:xfrm flipH="1" flipV="1">
            <a:off x="6292164"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E66822-C285-BE4E-AE4F-5AAFAE7FA1AE}"/>
              </a:ext>
            </a:extLst>
          </p:cNvPr>
          <p:cNvCxnSpPr>
            <a:cxnSpLocks/>
          </p:cNvCxnSpPr>
          <p:nvPr/>
        </p:nvCxnSpPr>
        <p:spPr>
          <a:xfrm flipH="1" flipV="1">
            <a:off x="3953167"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F877FAF-6739-C747-8A81-6AC64DD2C21B}"/>
              </a:ext>
            </a:extLst>
          </p:cNvPr>
          <p:cNvCxnSpPr/>
          <p:nvPr/>
        </p:nvCxnSpPr>
        <p:spPr>
          <a:xfrm>
            <a:off x="6389739" y="1561428"/>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1798FC-8103-3F47-B313-8C962067AD00}"/>
              </a:ext>
            </a:extLst>
          </p:cNvPr>
          <p:cNvSpPr txBox="1"/>
          <p:nvPr/>
        </p:nvSpPr>
        <p:spPr>
          <a:xfrm>
            <a:off x="1100520" y="125553"/>
            <a:ext cx="8192530" cy="461665"/>
          </a:xfrm>
          <a:prstGeom prst="rect">
            <a:avLst/>
          </a:prstGeom>
          <a:noFill/>
        </p:spPr>
        <p:txBody>
          <a:bodyPr wrap="square" rtlCol="0">
            <a:spAutoFit/>
          </a:bodyPr>
          <a:lstStyle/>
          <a:p>
            <a:r>
              <a:rPr lang="en-US" sz="2400" dirty="0"/>
              <a:t>Assigning an order to a voyage</a:t>
            </a:r>
          </a:p>
        </p:txBody>
      </p:sp>
      <p:sp>
        <p:nvSpPr>
          <p:cNvPr id="8" name="TextBox 7">
            <a:extLst>
              <a:ext uri="{FF2B5EF4-FFF2-40B4-BE49-F238E27FC236}">
                <a16:creationId xmlns:a16="http://schemas.microsoft.com/office/drawing/2014/main" id="{4EFD9577-36FE-5D43-ABA2-C9F28BCE7F64}"/>
              </a:ext>
            </a:extLst>
          </p:cNvPr>
          <p:cNvSpPr txBox="1"/>
          <p:nvPr/>
        </p:nvSpPr>
        <p:spPr>
          <a:xfrm>
            <a:off x="8666647" y="3194327"/>
            <a:ext cx="1212127" cy="338554"/>
          </a:xfrm>
          <a:prstGeom prst="rect">
            <a:avLst/>
          </a:prstGeom>
          <a:noFill/>
        </p:spPr>
        <p:txBody>
          <a:bodyPr wrap="none" rtlCol="0">
            <a:spAutoFit/>
          </a:bodyPr>
          <a:lstStyle/>
          <a:p>
            <a:r>
              <a:rPr lang="en-US" sz="1400" dirty="0"/>
              <a:t> </a:t>
            </a:r>
            <a:r>
              <a:rPr lang="en-US" sz="1600" dirty="0">
                <a:solidFill>
                  <a:srgbClr val="00B0F0"/>
                </a:solidFill>
              </a:rPr>
              <a:t>Voyages-</a:t>
            </a:r>
            <a:r>
              <a:rPr lang="en-US" sz="1600" dirty="0" err="1">
                <a:solidFill>
                  <a:srgbClr val="00B0F0"/>
                </a:solidFill>
              </a:rPr>
              <a:t>ms</a:t>
            </a:r>
            <a:endParaRPr lang="en-US" sz="1400" dirty="0">
              <a:solidFill>
                <a:srgbClr val="00B0F0"/>
              </a:solidFill>
            </a:endParaRPr>
          </a:p>
        </p:txBody>
      </p:sp>
      <p:sp>
        <p:nvSpPr>
          <p:cNvPr id="45" name="TextBox 44">
            <a:extLst>
              <a:ext uri="{FF2B5EF4-FFF2-40B4-BE49-F238E27FC236}">
                <a16:creationId xmlns:a16="http://schemas.microsoft.com/office/drawing/2014/main" id="{64FC40C4-1C18-ED46-9020-86D705D62719}"/>
              </a:ext>
            </a:extLst>
          </p:cNvPr>
          <p:cNvSpPr txBox="1"/>
          <p:nvPr/>
        </p:nvSpPr>
        <p:spPr>
          <a:xfrm>
            <a:off x="4686830" y="4983138"/>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46" name="Can 45">
            <a:extLst>
              <a:ext uri="{FF2B5EF4-FFF2-40B4-BE49-F238E27FC236}">
                <a16:creationId xmlns:a16="http://schemas.microsoft.com/office/drawing/2014/main" id="{70DD6F0C-D62E-7142-9248-EA995358DC9B}"/>
              </a:ext>
            </a:extLst>
          </p:cNvPr>
          <p:cNvSpPr/>
          <p:nvPr/>
        </p:nvSpPr>
        <p:spPr>
          <a:xfrm>
            <a:off x="3739205" y="4369562"/>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E88B819F-EE97-9340-9975-F83DD238F4DF}"/>
              </a:ext>
            </a:extLst>
          </p:cNvPr>
          <p:cNvSpPr/>
          <p:nvPr/>
        </p:nvSpPr>
        <p:spPr>
          <a:xfrm>
            <a:off x="6365440" y="4337997"/>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263912-CE24-AB4E-8D07-82F0D0412A4C}"/>
              </a:ext>
            </a:extLst>
          </p:cNvPr>
          <p:cNvSpPr txBox="1"/>
          <p:nvPr/>
        </p:nvSpPr>
        <p:spPr>
          <a:xfrm>
            <a:off x="4853747" y="1893062"/>
            <a:ext cx="2221368" cy="369332"/>
          </a:xfrm>
          <a:prstGeom prst="rect">
            <a:avLst/>
          </a:prstGeom>
          <a:noFill/>
        </p:spPr>
        <p:txBody>
          <a:bodyPr wrap="square" rtlCol="0">
            <a:spAutoFit/>
          </a:bodyPr>
          <a:lstStyle/>
          <a:p>
            <a:r>
              <a:rPr lang="en-US" dirty="0"/>
              <a:t>3) Get pending orders</a:t>
            </a:r>
          </a:p>
        </p:txBody>
      </p:sp>
      <p:cxnSp>
        <p:nvCxnSpPr>
          <p:cNvPr id="50" name="Straight Arrow Connector 49">
            <a:extLst>
              <a:ext uri="{FF2B5EF4-FFF2-40B4-BE49-F238E27FC236}">
                <a16:creationId xmlns:a16="http://schemas.microsoft.com/office/drawing/2014/main" id="{D956AA5A-414B-DC4E-95A6-AC0509E0CC59}"/>
              </a:ext>
            </a:extLst>
          </p:cNvPr>
          <p:cNvCxnSpPr/>
          <p:nvPr/>
        </p:nvCxnSpPr>
        <p:spPr>
          <a:xfrm>
            <a:off x="9112344"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28DF7F-DDDF-3042-8D74-3FEABF138BF2}"/>
              </a:ext>
            </a:extLst>
          </p:cNvPr>
          <p:cNvSpPr txBox="1"/>
          <p:nvPr/>
        </p:nvSpPr>
        <p:spPr>
          <a:xfrm>
            <a:off x="7671697" y="1864472"/>
            <a:ext cx="1621353" cy="369332"/>
          </a:xfrm>
          <a:prstGeom prst="rect">
            <a:avLst/>
          </a:prstGeom>
          <a:noFill/>
        </p:spPr>
        <p:txBody>
          <a:bodyPr wrap="square" rtlCol="0">
            <a:spAutoFit/>
          </a:bodyPr>
          <a:lstStyle/>
          <a:p>
            <a:r>
              <a:rPr lang="en-US" dirty="0"/>
              <a:t>4) Get voyages</a:t>
            </a:r>
          </a:p>
        </p:txBody>
      </p:sp>
      <p:cxnSp>
        <p:nvCxnSpPr>
          <p:cNvPr id="52" name="Straight Arrow Connector 51">
            <a:extLst>
              <a:ext uri="{FF2B5EF4-FFF2-40B4-BE49-F238E27FC236}">
                <a16:creationId xmlns:a16="http://schemas.microsoft.com/office/drawing/2014/main" id="{D801992B-AFE7-9842-A42B-315FD2E0B31A}"/>
              </a:ext>
            </a:extLst>
          </p:cNvPr>
          <p:cNvCxnSpPr/>
          <p:nvPr/>
        </p:nvCxnSpPr>
        <p:spPr>
          <a:xfrm>
            <a:off x="9548949"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9754B9-4E78-C249-BB80-9A498841C184}"/>
              </a:ext>
            </a:extLst>
          </p:cNvPr>
          <p:cNvSpPr txBox="1"/>
          <p:nvPr/>
        </p:nvSpPr>
        <p:spPr>
          <a:xfrm>
            <a:off x="9548949" y="1916377"/>
            <a:ext cx="2643051" cy="369332"/>
          </a:xfrm>
          <a:prstGeom prst="rect">
            <a:avLst/>
          </a:prstGeom>
          <a:noFill/>
        </p:spPr>
        <p:txBody>
          <a:bodyPr wrap="square" rtlCol="0">
            <a:spAutoFit/>
          </a:bodyPr>
          <a:lstStyle/>
          <a:p>
            <a:r>
              <a:rPr lang="en-US" dirty="0"/>
              <a:t>5) Assign order to voyage</a:t>
            </a:r>
          </a:p>
        </p:txBody>
      </p:sp>
      <p:cxnSp>
        <p:nvCxnSpPr>
          <p:cNvPr id="54" name="Straight Arrow Connector 53">
            <a:extLst>
              <a:ext uri="{FF2B5EF4-FFF2-40B4-BE49-F238E27FC236}">
                <a16:creationId xmlns:a16="http://schemas.microsoft.com/office/drawing/2014/main" id="{0202C36B-4123-ED4D-AACE-0DBA1F8ADF46}"/>
              </a:ext>
            </a:extLst>
          </p:cNvPr>
          <p:cNvCxnSpPr>
            <a:cxnSpLocks/>
          </p:cNvCxnSpPr>
          <p:nvPr/>
        </p:nvCxnSpPr>
        <p:spPr>
          <a:xfrm flipH="1">
            <a:off x="9045712" y="490638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0E4F0F5-AFC5-C743-8449-55F089469D66}"/>
              </a:ext>
            </a:extLst>
          </p:cNvPr>
          <p:cNvSpPr txBox="1"/>
          <p:nvPr/>
        </p:nvSpPr>
        <p:spPr>
          <a:xfrm>
            <a:off x="9045712" y="500558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cxnSp>
        <p:nvCxnSpPr>
          <p:cNvPr id="56" name="Straight Arrow Connector 55">
            <a:extLst>
              <a:ext uri="{FF2B5EF4-FFF2-40B4-BE49-F238E27FC236}">
                <a16:creationId xmlns:a16="http://schemas.microsoft.com/office/drawing/2014/main" id="{05874F0E-DB69-BC4D-9D8E-869C711EEA3D}"/>
              </a:ext>
            </a:extLst>
          </p:cNvPr>
          <p:cNvCxnSpPr>
            <a:cxnSpLocks/>
          </p:cNvCxnSpPr>
          <p:nvPr/>
        </p:nvCxnSpPr>
        <p:spPr>
          <a:xfrm flipH="1" flipV="1">
            <a:off x="6719000"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Can 58">
            <a:extLst>
              <a:ext uri="{FF2B5EF4-FFF2-40B4-BE49-F238E27FC236}">
                <a16:creationId xmlns:a16="http://schemas.microsoft.com/office/drawing/2014/main" id="{89D8CA3D-E60F-3E4D-8F35-A1E291E5A3E6}"/>
              </a:ext>
            </a:extLst>
          </p:cNvPr>
          <p:cNvSpPr/>
          <p:nvPr/>
        </p:nvSpPr>
        <p:spPr>
          <a:xfrm>
            <a:off x="9141284" y="4336335"/>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BBC1247-57CF-EB42-BF1C-CE0FB710E43E}"/>
              </a:ext>
            </a:extLst>
          </p:cNvPr>
          <p:cNvSpPr txBox="1"/>
          <p:nvPr/>
        </p:nvSpPr>
        <p:spPr>
          <a:xfrm>
            <a:off x="7708965" y="518506"/>
            <a:ext cx="3900108" cy="923330"/>
          </a:xfrm>
          <a:prstGeom prst="rect">
            <a:avLst/>
          </a:prstGeom>
          <a:noFill/>
        </p:spPr>
        <p:txBody>
          <a:bodyPr wrap="square" rtlCol="0">
            <a:spAutoFit/>
          </a:bodyPr>
          <a:lstStyle/>
          <a:p>
            <a:r>
              <a:rPr lang="en-US" dirty="0"/>
              <a:t>The UI displays pending orders 3) and available voyages 4). A operator or external process does the matching</a:t>
            </a:r>
          </a:p>
        </p:txBody>
      </p:sp>
      <p:sp>
        <p:nvSpPr>
          <p:cNvPr id="61" name="TextBox 60">
            <a:extLst>
              <a:ext uri="{FF2B5EF4-FFF2-40B4-BE49-F238E27FC236}">
                <a16:creationId xmlns:a16="http://schemas.microsoft.com/office/drawing/2014/main" id="{ADBECF9E-FE68-F649-8516-FD32636C29B5}"/>
              </a:ext>
            </a:extLst>
          </p:cNvPr>
          <p:cNvSpPr txBox="1"/>
          <p:nvPr/>
        </p:nvSpPr>
        <p:spPr>
          <a:xfrm>
            <a:off x="5832406" y="6029168"/>
            <a:ext cx="1198854" cy="338554"/>
          </a:xfrm>
          <a:prstGeom prst="rect">
            <a:avLst/>
          </a:prstGeom>
          <a:noFill/>
        </p:spPr>
        <p:txBody>
          <a:bodyPr wrap="none" rtlCol="0">
            <a:spAutoFit/>
          </a:bodyPr>
          <a:lstStyle/>
          <a:p>
            <a:r>
              <a:rPr lang="en-US" sz="1600" dirty="0">
                <a:solidFill>
                  <a:srgbClr val="00B0F0"/>
                </a:solidFill>
              </a:rPr>
              <a:t>Topic orders</a:t>
            </a:r>
          </a:p>
        </p:txBody>
      </p:sp>
      <p:sp>
        <p:nvSpPr>
          <p:cNvPr id="36" name="TextBox 35">
            <a:extLst>
              <a:ext uri="{FF2B5EF4-FFF2-40B4-BE49-F238E27FC236}">
                <a16:creationId xmlns:a16="http://schemas.microsoft.com/office/drawing/2014/main" id="{A9C73249-2DD5-4446-98D5-1FF75086C7CB}"/>
              </a:ext>
            </a:extLst>
          </p:cNvPr>
          <p:cNvSpPr txBox="1"/>
          <p:nvPr/>
        </p:nvSpPr>
        <p:spPr>
          <a:xfrm>
            <a:off x="3574651" y="5377680"/>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
        <p:nvSpPr>
          <p:cNvPr id="37" name="TextBox 36">
            <a:extLst>
              <a:ext uri="{FF2B5EF4-FFF2-40B4-BE49-F238E27FC236}">
                <a16:creationId xmlns:a16="http://schemas.microsoft.com/office/drawing/2014/main" id="{009D8AC8-E97C-E943-A19D-14050EDAA84E}"/>
              </a:ext>
            </a:extLst>
          </p:cNvPr>
          <p:cNvSpPr txBox="1"/>
          <p:nvPr/>
        </p:nvSpPr>
        <p:spPr>
          <a:xfrm>
            <a:off x="6779336" y="521877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Tree>
    <p:extLst>
      <p:ext uri="{BB962C8B-B14F-4D97-AF65-F5344CB8AC3E}">
        <p14:creationId xmlns:p14="http://schemas.microsoft.com/office/powerpoint/2010/main" val="217806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3847207"/>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Get all orders: GET to /</a:t>
            </a:r>
          </a:p>
          <a:p>
            <a:endParaRPr lang="en-US" dirty="0"/>
          </a:p>
          <a:p>
            <a:r>
              <a:rPr lang="en-GB" dirty="0"/>
              <a:t>Response:</a:t>
            </a:r>
          </a:p>
          <a:p>
            <a:r>
              <a:rPr lang="en-GB" sz="1000" dirty="0"/>
              <a:t>[{</a:t>
            </a:r>
            <a:endParaRPr lang="en-GB" sz="1200" dirty="0"/>
          </a:p>
          <a:p>
            <a:r>
              <a:rPr lang="en-GB" sz="1200" dirty="0"/>
              <a:t>  "orderID":"dfd79376-c46e-41c4-aa88-08a3594fe2f8",</a:t>
            </a:r>
          </a:p>
          <a:p>
            <a:r>
              <a:rPr lang="en-GB" sz="1200" dirty="0"/>
              <a:t>  "productID":"</a:t>
            </a:r>
            <a:r>
              <a:rPr lang="en-GB" sz="1200" dirty="0" err="1"/>
              <a:t>myProductID</a:t>
            </a:r>
            <a:r>
              <a:rPr lang="en-GB" sz="1200" dirty="0"/>
              <a:t>",</a:t>
            </a:r>
          </a:p>
          <a:p>
            <a:r>
              <a:rPr lang="en-GB" sz="1200" dirty="0"/>
              <a:t>  "customerID":"</a:t>
            </a:r>
            <a:r>
              <a:rPr lang="en-GB" sz="1200" dirty="0" err="1"/>
              <a:t>GoodManuf</a:t>
            </a:r>
            <a:r>
              <a:rPr lang="en-GB" sz="1200" dirty="0"/>
              <a:t>",</a:t>
            </a:r>
          </a:p>
          <a:p>
            <a:r>
              <a:rPr lang="en-GB" sz="1200" dirty="0"/>
              <a:t>  "quantity":101,</a:t>
            </a:r>
          </a:p>
          <a:p>
            <a:r>
              <a:rPr lang="en-GB" sz="1200" dirty="0"/>
              <a:t>  “status”: “Created”,</a:t>
            </a:r>
          </a:p>
          <a:p>
            <a:r>
              <a:rPr lang="en-GB" sz="1200" dirty="0"/>
              <a:t>  "pickupAddress":{"street":"100 2nd street","city":"Shanghai","country":"China","state":"","zipcode":"09430"},</a:t>
            </a:r>
          </a:p>
          <a:p>
            <a:r>
              <a:rPr lang="en-GB" sz="1200" dirty="0"/>
              <a:t>  "pickupDate":"2020-01-10T13:30Z",</a:t>
            </a:r>
          </a:p>
          <a:p>
            <a:r>
              <a:rPr lang="en-GB" sz="1200" dirty="0"/>
              <a:t>  "destinationAddress":{"street":"200 other </a:t>
            </a:r>
            <a:r>
              <a:rPr lang="en-GB" sz="1200" dirty="0" err="1"/>
              <a:t>street","city":"San</a:t>
            </a:r>
            <a:r>
              <a:rPr lang="en-GB" sz="1200" dirty="0"/>
              <a:t> Leonardo","country":"USA","state":"CA","zipcode":"95030"},</a:t>
            </a:r>
          </a:p>
          <a:p>
            <a:r>
              <a:rPr lang="en-GB" sz="1200" dirty="0"/>
              <a:t>  "expectedDeliveryDate":"2020-01-10T13:30Z”</a:t>
            </a:r>
          </a:p>
          <a:p>
            <a:r>
              <a:rPr lang="en-GB" sz="1200" dirty="0"/>
              <a:t>}] </a:t>
            </a:r>
          </a:p>
          <a:p>
            <a:endParaRPr lang="en-GB" dirty="0"/>
          </a:p>
        </p:txBody>
      </p:sp>
    </p:spTree>
    <p:extLst>
      <p:ext uri="{BB962C8B-B14F-4D97-AF65-F5344CB8AC3E}">
        <p14:creationId xmlns:p14="http://schemas.microsoft.com/office/powerpoint/2010/main" val="2529135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71</a:t>
            </a:fld>
            <a:endParaRPr lang="en-US"/>
          </a:p>
        </p:txBody>
      </p:sp>
    </p:spTree>
    <p:extLst>
      <p:ext uri="{BB962C8B-B14F-4D97-AF65-F5344CB8AC3E}">
        <p14:creationId xmlns:p14="http://schemas.microsoft.com/office/powerpoint/2010/main" val="1024122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76</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77</a:t>
            </a:fld>
            <a:endParaRPr lang="en-US"/>
          </a:p>
        </p:txBody>
      </p:sp>
    </p:spTree>
    <p:extLst>
      <p:ext uri="{BB962C8B-B14F-4D97-AF65-F5344CB8AC3E}">
        <p14:creationId xmlns:p14="http://schemas.microsoft.com/office/powerpoint/2010/main" val="379454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79</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197839</TotalTime>
  <Words>3988</Words>
  <Application>Microsoft Macintosh PowerPoint</Application>
  <PresentationFormat>Widescreen</PresentationFormat>
  <Paragraphs>1861</Paragraphs>
  <Slides>81</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81</vt:i4>
      </vt:variant>
    </vt:vector>
  </HeadingPairs>
  <TitlesOfParts>
    <vt:vector size="89"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Shipping Order Management Service</vt:lpstr>
      <vt:lpstr>Problem statement</vt:lpstr>
      <vt:lpstr>PowerPoint Presentation</vt:lpstr>
      <vt:lpstr>PowerPoint Presentation</vt:lpstr>
      <vt:lpstr>Entities – Value Objects</vt:lpstr>
      <vt:lpstr>PowerPoint Presentation</vt:lpstr>
      <vt:lpstr>PowerPoint Presentation</vt:lpstr>
      <vt:lpstr>PowerPoint Presentation</vt:lpstr>
      <vt:lpstr>Manufacturing Submitting  and updating  orders  </vt:lpstr>
      <vt:lpstr>Manufacturing Submitting  and updating  orders  </vt:lpstr>
      <vt:lpstr>Manufacturing Creating Order</vt:lpstr>
      <vt:lpstr>PowerPoint Presentation</vt:lpstr>
      <vt:lpstr>PowerPoint Presentation</vt:lpstr>
      <vt:lpstr>Order MS</vt:lpstr>
      <vt:lpstr>PowerPoint Presentation</vt:lpstr>
      <vt:lpstr>PowerPoint Presentation</vt:lpstr>
      <vt:lpstr>Manufacturing Get list of orders </vt:lpstr>
      <vt:lpstr>PowerPoint Presentation</vt:lpstr>
      <vt:lpstr>K Container Shipment Inc – Order management</vt:lpstr>
      <vt:lpstr>K Container Shipment Inc – Order management</vt:lpstr>
      <vt:lpstr>K Container Shipment Inc – Order management</vt:lpstr>
      <vt:lpstr>Shipment Inc – Manual voyage assignment</vt:lpstr>
      <vt:lpstr>Shipment Inc – Automatic best voyage</vt:lpstr>
      <vt:lpstr>PowerPoint Presentation</vt:lpstr>
      <vt:lpstr>PowerPoint Presentation</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2680</cp:revision>
  <cp:lastPrinted>2016-03-10T02:30:19Z</cp:lastPrinted>
  <dcterms:created xsi:type="dcterms:W3CDTF">2015-06-25T15:18:43Z</dcterms:created>
  <dcterms:modified xsi:type="dcterms:W3CDTF">2019-09-20T01:11:52Z</dcterms:modified>
</cp:coreProperties>
</file>